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2" r:id="rId3"/>
    <p:sldId id="281" r:id="rId4"/>
    <p:sldId id="266" r:id="rId5"/>
    <p:sldId id="262" r:id="rId6"/>
    <p:sldId id="264" r:id="rId7"/>
    <p:sldId id="257" r:id="rId8"/>
    <p:sldId id="265" r:id="rId9"/>
    <p:sldId id="279" r:id="rId10"/>
    <p:sldId id="261" r:id="rId11"/>
    <p:sldId id="280" r:id="rId12"/>
    <p:sldId id="282" r:id="rId13"/>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0AB"/>
    <a:srgbClr val="E28E1F"/>
    <a:srgbClr val="717C82"/>
    <a:srgbClr val="A9A08B"/>
    <a:srgbClr val="00E679"/>
    <a:srgbClr val="794946"/>
    <a:srgbClr val="06B8FA"/>
    <a:srgbClr val="FF4585"/>
    <a:srgbClr val="22221F"/>
    <a:srgbClr val="20D5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6878B4-DCD4-A744-962D-E63ED384CDD7}" v="1" dt="2024-06-29T18:48:02.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21"/>
    <p:restoredTop sz="61811"/>
  </p:normalViewPr>
  <p:slideViewPr>
    <p:cSldViewPr snapToGrid="0">
      <p:cViewPr varScale="1">
        <p:scale>
          <a:sx n="65" d="100"/>
          <a:sy n="65" d="100"/>
        </p:scale>
        <p:origin x="888" y="192"/>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7D9F4-DE4E-1D48-9C28-E72ED29149C2}" type="datetimeFigureOut">
              <a:rPr lang="en-DK" smtClean="0"/>
              <a:t>29/06/2024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48020-910C-4E4F-B315-BD1CB2C77A28}" type="slidenum">
              <a:rPr lang="en-DK" smtClean="0"/>
              <a:t>‹#›</a:t>
            </a:fld>
            <a:endParaRPr lang="en-DK"/>
          </a:p>
        </p:txBody>
      </p:sp>
    </p:spTree>
    <p:extLst>
      <p:ext uri="{BB962C8B-B14F-4D97-AF65-F5344CB8AC3E}">
        <p14:creationId xmlns:p14="http://schemas.microsoft.com/office/powerpoint/2010/main" val="94950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Thank you for coming – and staying!</a:t>
            </a:r>
          </a:p>
          <a:p>
            <a:endParaRPr lang="en-DK" dirty="0"/>
          </a:p>
          <a:p>
            <a:r>
              <a:rPr lang="en-DK" dirty="0"/>
              <a:t>Yesterday, I wrote on LinkedIn that I would start introducing myself not by whatever I have achieved, but by sharing my doubts, insecurities, vulnerabilities and interdependencies. In a way, that’s what the paper and this talk will aspire to do.</a:t>
            </a:r>
          </a:p>
          <a:p>
            <a:endParaRPr lang="en-DK" dirty="0"/>
          </a:p>
          <a:p>
            <a:r>
              <a:rPr lang="en-DK" dirty="0"/>
              <a:t>I have been looking forward to presenting this work – a paper that should never have been. I never intended to write a paper for DRS, because at the time I was just too busy trying to write my PhD about play and democratic participation. In that project, I suggested that the ‘junk playground’ could be an agora, a place where people could play with discarded materials as playful, bodily inquiries into relevant democratic questions and issues. Along the way, both I and the project had changed quite a lot, and I wrote the paper because I wanted to explore how we, as researchers and humans, change – must change – along with our research.</a:t>
            </a:r>
          </a:p>
          <a:p>
            <a:endParaRPr lang="en-DK" dirty="0"/>
          </a:p>
          <a:p>
            <a:pPr marL="0" marR="0" lvl="0" indent="0" algn="l" defTabSz="914400" rtl="0" eaLnBrk="1" fontAlgn="auto" latinLnBrk="0" hangingPunct="1">
              <a:lnSpc>
                <a:spcPct val="100000"/>
              </a:lnSpc>
              <a:spcBef>
                <a:spcPts val="0"/>
              </a:spcBef>
              <a:spcAft>
                <a:spcPts val="0"/>
              </a:spcAft>
              <a:buClrTx/>
              <a:buSzTx/>
              <a:buFontTx/>
              <a:buNone/>
              <a:tabLst/>
              <a:defRPr/>
            </a:pPr>
            <a:r>
              <a:rPr lang="en-DK" dirty="0"/>
              <a:t>You could say that I </a:t>
            </a:r>
            <a:r>
              <a:rPr lang="en-DK" dirty="0">
                <a:solidFill>
                  <a:schemeClr val="bg1"/>
                </a:solidFill>
              </a:rPr>
              <a:t>drifted from my PhD towards this paper about drifting – and back again.</a:t>
            </a:r>
          </a:p>
        </p:txBody>
      </p:sp>
      <p:sp>
        <p:nvSpPr>
          <p:cNvPr id="4" name="Slide Number Placeholder 3"/>
          <p:cNvSpPr>
            <a:spLocks noGrp="1"/>
          </p:cNvSpPr>
          <p:nvPr>
            <p:ph type="sldNum" sz="quarter" idx="5"/>
          </p:nvPr>
        </p:nvSpPr>
        <p:spPr/>
        <p:txBody>
          <a:bodyPr/>
          <a:lstStyle/>
          <a:p>
            <a:fld id="{27548020-910C-4E4F-B315-BD1CB2C77A28}" type="slidenum">
              <a:rPr lang="en-DK" smtClean="0"/>
              <a:t>1</a:t>
            </a:fld>
            <a:endParaRPr lang="en-DK"/>
          </a:p>
        </p:txBody>
      </p:sp>
    </p:spTree>
    <p:extLst>
      <p:ext uri="{BB962C8B-B14F-4D97-AF65-F5344CB8AC3E}">
        <p14:creationId xmlns:p14="http://schemas.microsoft.com/office/powerpoint/2010/main" val="328726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The people in the playgorunds have been playing, but what is the role of play for me in my work? </a:t>
            </a:r>
          </a:p>
          <a:p>
            <a:endParaRPr lang="en-DK" dirty="0"/>
          </a:p>
          <a:p>
            <a:pPr marL="0" marR="0" lvl="0" indent="0" algn="l" defTabSz="914400" rtl="0" eaLnBrk="1" fontAlgn="auto" latinLnBrk="0" hangingPunct="1">
              <a:lnSpc>
                <a:spcPct val="100000"/>
              </a:lnSpc>
              <a:spcBef>
                <a:spcPts val="0"/>
              </a:spcBef>
              <a:spcAft>
                <a:spcPts val="0"/>
              </a:spcAft>
              <a:buClrTx/>
              <a:buSzTx/>
              <a:buFontTx/>
              <a:buNone/>
              <a:tabLst/>
              <a:defRPr/>
            </a:pPr>
            <a:r>
              <a:rPr lang="en-DK" dirty="0"/>
              <a:t>It is crucial, I pursue play in everything that I do – and I believe that it helps me. Play thrives on friction, tension, ambivalence, on not knowing, and simply doing whatever it takes to keep the play experience alive and vibrant.</a:t>
            </a:r>
          </a:p>
          <a:p>
            <a:endParaRPr lang="en-DK" dirty="0"/>
          </a:p>
          <a:p>
            <a:r>
              <a:rPr lang="en-DK" dirty="0"/>
              <a:t>When I play and when I feel playful, I can linger with the friction for much longer, I am less fearful, less concerned that my drifting leads nowhere. I am excited to go on adventures, to let myself become otherwise, transformed by whatever happens.</a:t>
            </a:r>
          </a:p>
          <a:p>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10</a:t>
            </a:fld>
            <a:endParaRPr lang="en-DK"/>
          </a:p>
        </p:txBody>
      </p:sp>
    </p:spTree>
    <p:extLst>
      <p:ext uri="{BB962C8B-B14F-4D97-AF65-F5344CB8AC3E}">
        <p14:creationId xmlns:p14="http://schemas.microsoft.com/office/powerpoint/2010/main" val="2457837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As I was having a hard time figuring out how to end the thesis, it dawned on me that perhaps the one most important pattern across the many pages were to be found in a series of turns to loveh. Now, I find it difficult to talk about love, but if there is one thing ‘drifting by friction’ has taught me, it is that we have to start talking about things before we are ready to talk about them.</a:t>
            </a:r>
          </a:p>
          <a:p>
            <a:endParaRPr lang="en-DK" dirty="0"/>
          </a:p>
          <a:p>
            <a:r>
              <a:rPr lang="en-DK" dirty="0"/>
              <a:t>‘</a:t>
            </a:r>
            <a:r>
              <a:rPr lang="en-GB" dirty="0"/>
              <a:t>When women and men under­ stand that working to eradicate patriarchal domination is a struggle rooted in the longing to make a world where everyone can live fully and freely, then we know our work to be a gesture of love. Let us draw upon that love to heighten our awareness, deepen our compassion, intensify our courage, and strengthen our commitment.’ (hooks, 2015, p. 27)</a:t>
            </a:r>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11</a:t>
            </a:fld>
            <a:endParaRPr lang="en-DK"/>
          </a:p>
        </p:txBody>
      </p:sp>
    </p:spTree>
    <p:extLst>
      <p:ext uri="{BB962C8B-B14F-4D97-AF65-F5344CB8AC3E}">
        <p14:creationId xmlns:p14="http://schemas.microsoft.com/office/powerpoint/2010/main" val="405950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dirty="0"/>
              <a:t>As I </a:t>
            </a:r>
            <a:r>
              <a:rPr lang="da-DK" sz="1200" dirty="0" err="1"/>
              <a:t>was</a:t>
            </a:r>
            <a:r>
              <a:rPr lang="da-DK" sz="1200" dirty="0"/>
              <a:t> </a:t>
            </a:r>
            <a:r>
              <a:rPr lang="da-DK" sz="1200" dirty="0" err="1"/>
              <a:t>writing</a:t>
            </a:r>
            <a:r>
              <a:rPr lang="da-DK" sz="1200" dirty="0"/>
              <a:t> </a:t>
            </a:r>
            <a:r>
              <a:rPr lang="da-DK" sz="1200" dirty="0" err="1"/>
              <a:t>about</a:t>
            </a:r>
            <a:r>
              <a:rPr lang="da-DK" sz="1200" dirty="0"/>
              <a:t> </a:t>
            </a:r>
            <a:r>
              <a:rPr lang="da-DK" sz="1200" dirty="0" err="1"/>
              <a:t>playful</a:t>
            </a:r>
            <a:r>
              <a:rPr lang="da-DK" sz="1200" dirty="0"/>
              <a:t> </a:t>
            </a:r>
            <a:r>
              <a:rPr lang="da-DK" sz="1200" dirty="0" err="1"/>
              <a:t>democratic</a:t>
            </a:r>
            <a:r>
              <a:rPr lang="da-DK" sz="1200" dirty="0"/>
              <a:t> participation, I </a:t>
            </a:r>
            <a:r>
              <a:rPr lang="da-DK" sz="1200" dirty="0" err="1"/>
              <a:t>was</a:t>
            </a:r>
            <a:r>
              <a:rPr lang="da-DK" sz="1200" dirty="0"/>
              <a:t> </a:t>
            </a:r>
            <a:r>
              <a:rPr lang="da-DK" sz="1200" dirty="0" err="1"/>
              <a:t>trying</a:t>
            </a:r>
            <a:r>
              <a:rPr lang="da-DK" sz="1200" dirty="0"/>
              <a:t> to </a:t>
            </a:r>
            <a:r>
              <a:rPr lang="da-DK" sz="1200" dirty="0" err="1"/>
              <a:t>grasp</a:t>
            </a:r>
            <a:r>
              <a:rPr lang="da-DK" sz="1200" dirty="0"/>
              <a:t> </a:t>
            </a:r>
            <a:r>
              <a:rPr lang="da-DK" sz="1200" dirty="0" err="1"/>
              <a:t>what</a:t>
            </a:r>
            <a:r>
              <a:rPr lang="da-DK" sz="1200" dirty="0"/>
              <a:t> </a:t>
            </a:r>
            <a:r>
              <a:rPr lang="da-DK" sz="1200" dirty="0" err="1"/>
              <a:t>that</a:t>
            </a:r>
            <a:r>
              <a:rPr lang="da-DK" sz="1200" dirty="0"/>
              <a:t> </a:t>
            </a:r>
            <a:r>
              <a:rPr lang="da-DK" sz="1200" dirty="0" err="1"/>
              <a:t>might</a:t>
            </a:r>
            <a:r>
              <a:rPr lang="da-DK" sz="1200" dirty="0"/>
              <a:t> look and feel like in a </a:t>
            </a:r>
            <a:r>
              <a:rPr lang="da-DK" sz="1200" dirty="0" err="1"/>
              <a:t>world</a:t>
            </a:r>
            <a:r>
              <a:rPr lang="da-DK" sz="1200" dirty="0"/>
              <a:t> </a:t>
            </a:r>
            <a:r>
              <a:rPr lang="da-DK" sz="1200" dirty="0" err="1"/>
              <a:t>where</a:t>
            </a:r>
            <a:r>
              <a:rPr lang="da-DK" sz="1200" dirty="0"/>
              <a:t> </a:t>
            </a:r>
            <a:r>
              <a:rPr lang="da-DK" sz="1200" dirty="0" err="1"/>
              <a:t>everything</a:t>
            </a:r>
            <a:r>
              <a:rPr lang="da-DK" sz="1200" dirty="0"/>
              <a:t> </a:t>
            </a:r>
            <a:r>
              <a:rPr lang="da-DK" sz="1200" dirty="0" err="1"/>
              <a:t>we</a:t>
            </a:r>
            <a:r>
              <a:rPr lang="da-DK" sz="1200" dirty="0"/>
              <a:t> </a:t>
            </a:r>
            <a:r>
              <a:rPr lang="da-DK" sz="1200" dirty="0" err="1"/>
              <a:t>thought</a:t>
            </a:r>
            <a:r>
              <a:rPr lang="da-DK" sz="1200" dirty="0"/>
              <a:t> </a:t>
            </a:r>
            <a:r>
              <a:rPr lang="da-DK" sz="1200" dirty="0" err="1"/>
              <a:t>we</a:t>
            </a:r>
            <a:r>
              <a:rPr lang="da-DK" sz="1200" dirty="0"/>
              <a:t> </a:t>
            </a:r>
            <a:r>
              <a:rPr lang="da-DK" sz="1200" dirty="0" err="1"/>
              <a:t>knew</a:t>
            </a:r>
            <a:r>
              <a:rPr lang="da-DK" sz="1200" dirty="0"/>
              <a:t> </a:t>
            </a:r>
            <a:r>
              <a:rPr lang="da-DK" sz="1200" dirty="0" err="1"/>
              <a:t>only</a:t>
            </a:r>
            <a:r>
              <a:rPr lang="da-DK" sz="1200" dirty="0"/>
              <a:t> </a:t>
            </a:r>
            <a:r>
              <a:rPr lang="da-DK" sz="1200" dirty="0" err="1"/>
              <a:t>seems</a:t>
            </a:r>
            <a:r>
              <a:rPr lang="da-DK" sz="1200" dirty="0"/>
              <a:t> to </a:t>
            </a:r>
            <a:r>
              <a:rPr lang="da-DK" sz="1200" dirty="0" err="1"/>
              <a:t>make</a:t>
            </a:r>
            <a:r>
              <a:rPr lang="da-DK" sz="1200" dirty="0"/>
              <a:t> </a:t>
            </a:r>
            <a:r>
              <a:rPr lang="da-DK" sz="1200" dirty="0" err="1"/>
              <a:t>matters</a:t>
            </a:r>
            <a:r>
              <a:rPr lang="da-DK" sz="1200" dirty="0"/>
              <a:t> </a:t>
            </a:r>
            <a:r>
              <a:rPr lang="da-DK" sz="1200" dirty="0" err="1"/>
              <a:t>worse</a:t>
            </a:r>
            <a:r>
              <a:rPr lang="da-DK" sz="1200" dirty="0"/>
              <a:t>. I have </a:t>
            </a:r>
            <a:r>
              <a:rPr lang="da-DK" sz="1200" dirty="0" err="1"/>
              <a:t>been</a:t>
            </a:r>
            <a:r>
              <a:rPr lang="da-DK" sz="1200" dirty="0"/>
              <a:t> happy to </a:t>
            </a:r>
            <a:r>
              <a:rPr lang="da-DK" sz="1200" dirty="0" err="1"/>
              <a:t>encounter</a:t>
            </a:r>
            <a:r>
              <a:rPr lang="da-DK" sz="1200" dirty="0"/>
              <a:t> Arturo </a:t>
            </a:r>
            <a:r>
              <a:rPr lang="da-DK" sz="1200" dirty="0" err="1"/>
              <a:t>Escobar’s</a:t>
            </a:r>
            <a:r>
              <a:rPr lang="da-DK" sz="1200" dirty="0"/>
              <a:t> </a:t>
            </a:r>
            <a:r>
              <a:rPr lang="da-DK" sz="1200" dirty="0" err="1"/>
              <a:t>work</a:t>
            </a:r>
            <a:r>
              <a:rPr lang="da-DK" sz="1200" dirty="0"/>
              <a:t> </a:t>
            </a:r>
            <a:r>
              <a:rPr lang="da-DK" sz="1200" dirty="0" err="1"/>
              <a:t>frequently</a:t>
            </a:r>
            <a:r>
              <a:rPr lang="da-DK" sz="1200" dirty="0"/>
              <a:t> </a:t>
            </a:r>
            <a:r>
              <a:rPr lang="da-DK" sz="1200" dirty="0" err="1"/>
              <a:t>this</a:t>
            </a:r>
            <a:r>
              <a:rPr lang="da-DK" sz="1200" dirty="0"/>
              <a:t> </a:t>
            </a:r>
            <a:r>
              <a:rPr lang="da-DK" sz="1200" dirty="0" err="1"/>
              <a:t>week</a:t>
            </a:r>
            <a:r>
              <a:rPr lang="da-DK" sz="1200" dirty="0"/>
              <a:t>, </a:t>
            </a:r>
            <a:r>
              <a:rPr lang="da-DK" sz="1200" dirty="0" err="1"/>
              <a:t>because</a:t>
            </a:r>
            <a:r>
              <a:rPr lang="da-DK" sz="1200" dirty="0"/>
              <a:t> I have </a:t>
            </a:r>
            <a:r>
              <a:rPr lang="da-DK" sz="1200" dirty="0" err="1"/>
              <a:t>found</a:t>
            </a:r>
            <a:r>
              <a:rPr lang="da-DK" sz="1200" dirty="0"/>
              <a:t> </a:t>
            </a:r>
            <a:r>
              <a:rPr lang="da-DK" sz="1200" dirty="0" err="1"/>
              <a:t>much</a:t>
            </a:r>
            <a:r>
              <a:rPr lang="da-DK" sz="1200" dirty="0"/>
              <a:t> inspiration in </a:t>
            </a:r>
            <a:r>
              <a:rPr lang="da-DK" sz="1200" dirty="0" err="1"/>
              <a:t>this</a:t>
            </a:r>
            <a:r>
              <a:rPr lang="da-DK" sz="1200" dirty="0"/>
              <a:t>, </a:t>
            </a:r>
            <a:r>
              <a:rPr lang="da-DK" sz="1200" dirty="0" err="1"/>
              <a:t>also</a:t>
            </a:r>
            <a:r>
              <a:rPr lang="da-DK" sz="1200" dirty="0"/>
              <a:t> </a:t>
            </a:r>
            <a:r>
              <a:rPr lang="da-DK" sz="1200" dirty="0" err="1"/>
              <a:t>when</a:t>
            </a:r>
            <a:r>
              <a:rPr lang="da-DK" sz="1200" dirty="0"/>
              <a:t> he </a:t>
            </a:r>
            <a:r>
              <a:rPr lang="da-DK" sz="1200" dirty="0" err="1"/>
              <a:t>argues</a:t>
            </a:r>
            <a:r>
              <a:rPr lang="da-DK" sz="1200" dirty="0"/>
              <a:t> </a:t>
            </a:r>
            <a:r>
              <a:rPr lang="da-DK" sz="1200" dirty="0" err="1"/>
              <a:t>that</a:t>
            </a:r>
            <a:r>
              <a:rPr lang="da-DK" sz="1200" dirty="0"/>
              <a:t>:</a:t>
            </a:r>
          </a:p>
          <a:p>
            <a:endParaRPr lang="da-DK" sz="1200" dirty="0"/>
          </a:p>
          <a:p>
            <a:r>
              <a:rPr lang="da-DK" sz="1200" dirty="0"/>
              <a:t>‘the </a:t>
            </a:r>
            <a:r>
              <a:rPr lang="da-DK" sz="1200" dirty="0" err="1"/>
              <a:t>contemporary</a:t>
            </a:r>
            <a:r>
              <a:rPr lang="da-DK" sz="1200" dirty="0"/>
              <a:t> </a:t>
            </a:r>
            <a:r>
              <a:rPr lang="da-DK" sz="1200" dirty="0" err="1"/>
              <a:t>crisis</a:t>
            </a:r>
            <a:r>
              <a:rPr lang="da-DK" sz="1200" dirty="0"/>
              <a:t> is a </a:t>
            </a:r>
            <a:r>
              <a:rPr lang="da-DK" sz="1200" dirty="0" err="1"/>
              <a:t>crisis</a:t>
            </a:r>
            <a:r>
              <a:rPr lang="da-DK" sz="1200" dirty="0"/>
              <a:t> of a </a:t>
            </a:r>
            <a:r>
              <a:rPr lang="da-DK" sz="1200" dirty="0" err="1"/>
              <a:t>particular</a:t>
            </a:r>
            <a:r>
              <a:rPr lang="da-DK" sz="1200" dirty="0"/>
              <a:t> </a:t>
            </a:r>
            <a:r>
              <a:rPr lang="da-DK" sz="1200" dirty="0" err="1"/>
              <a:t>modelo</a:t>
            </a:r>
            <a:r>
              <a:rPr lang="da-DK" sz="1200" dirty="0"/>
              <a:t> </a:t>
            </a:r>
            <a:r>
              <a:rPr lang="da-DK" sz="1200" dirty="0" err="1"/>
              <a:t>civilizatorio</a:t>
            </a:r>
            <a:r>
              <a:rPr lang="da-DK" sz="1200" dirty="0"/>
              <a:t>, or </a:t>
            </a:r>
            <a:r>
              <a:rPr lang="da-DK" sz="1200" dirty="0" err="1"/>
              <a:t>civilizational</a:t>
            </a:r>
            <a:r>
              <a:rPr lang="da-DK" sz="1200" dirty="0"/>
              <a:t> model, </a:t>
            </a:r>
            <a:r>
              <a:rPr lang="da-DK" sz="1200" dirty="0" err="1"/>
              <a:t>that</a:t>
            </a:r>
            <a:r>
              <a:rPr lang="da-DK" sz="1200" dirty="0"/>
              <a:t> of </a:t>
            </a:r>
            <a:r>
              <a:rPr lang="da-DK" sz="1200" dirty="0" err="1"/>
              <a:t>patriarchal</a:t>
            </a:r>
            <a:r>
              <a:rPr lang="da-DK" sz="1200" dirty="0"/>
              <a:t> Western </a:t>
            </a:r>
            <a:r>
              <a:rPr lang="da-DK" sz="1200" dirty="0" err="1"/>
              <a:t>capitalist</a:t>
            </a:r>
            <a:r>
              <a:rPr lang="da-DK" sz="1200" dirty="0"/>
              <a:t> </a:t>
            </a:r>
            <a:r>
              <a:rPr lang="da-DK" sz="1200" dirty="0" err="1"/>
              <a:t>modernity</a:t>
            </a:r>
            <a:r>
              <a:rPr lang="da-DK" sz="1200" dirty="0"/>
              <a:t>. () </a:t>
            </a:r>
            <a:r>
              <a:rPr lang="da-DK" sz="1200" b="1" dirty="0"/>
              <a:t>the </a:t>
            </a:r>
            <a:r>
              <a:rPr lang="da-DK" sz="1200" b="1" dirty="0" err="1"/>
              <a:t>implication</a:t>
            </a:r>
            <a:r>
              <a:rPr lang="da-DK" sz="1200" b="1" dirty="0"/>
              <a:t> is none </a:t>
            </a:r>
            <a:r>
              <a:rPr lang="da-DK" sz="1200" b="1" dirty="0" err="1"/>
              <a:t>other</a:t>
            </a:r>
            <a:r>
              <a:rPr lang="da-DK" sz="1200" b="1" dirty="0"/>
              <a:t> </a:t>
            </a:r>
            <a:r>
              <a:rPr lang="da-DK" sz="1200" b="1" dirty="0" err="1"/>
              <a:t>than</a:t>
            </a:r>
            <a:r>
              <a:rPr lang="da-DK" sz="1200" b="1" dirty="0"/>
              <a:t> </a:t>
            </a:r>
            <a:r>
              <a:rPr lang="da-DK" sz="1200" b="1" dirty="0" err="1"/>
              <a:t>everything</a:t>
            </a:r>
            <a:r>
              <a:rPr lang="da-DK" sz="1200" b="1" dirty="0"/>
              <a:t> has to </a:t>
            </a:r>
            <a:r>
              <a:rPr lang="da-DK" sz="1200" b="1" dirty="0" err="1"/>
              <a:t>change</a:t>
            </a:r>
            <a:r>
              <a:rPr lang="da-DK" sz="1200" dirty="0"/>
              <a:t>. For </a:t>
            </a:r>
            <a:r>
              <a:rPr lang="da-DK" sz="1200" dirty="0" err="1"/>
              <a:t>those</a:t>
            </a:r>
            <a:r>
              <a:rPr lang="da-DK" sz="1200" dirty="0"/>
              <a:t> for </a:t>
            </a:r>
            <a:r>
              <a:rPr lang="da-DK" sz="1200" dirty="0" err="1"/>
              <a:t>whom</a:t>
            </a:r>
            <a:r>
              <a:rPr lang="da-DK" sz="1200" dirty="0"/>
              <a:t> the </a:t>
            </a:r>
            <a:r>
              <a:rPr lang="da-DK" sz="1200" dirty="0" err="1"/>
              <a:t>current</a:t>
            </a:r>
            <a:r>
              <a:rPr lang="da-DK" sz="1200" dirty="0"/>
              <a:t> </a:t>
            </a:r>
            <a:r>
              <a:rPr lang="da-DK" sz="1200" dirty="0" err="1"/>
              <a:t>conjuncture</a:t>
            </a:r>
            <a:r>
              <a:rPr lang="da-DK" sz="1200" dirty="0"/>
              <a:t> “</a:t>
            </a:r>
            <a:r>
              <a:rPr lang="da-DK" sz="1200" dirty="0" err="1"/>
              <a:t>changes</a:t>
            </a:r>
            <a:r>
              <a:rPr lang="da-DK" sz="1200" dirty="0"/>
              <a:t> </a:t>
            </a:r>
            <a:r>
              <a:rPr lang="da-DK" sz="1200" dirty="0" err="1"/>
              <a:t>everything</a:t>
            </a:r>
            <a:r>
              <a:rPr lang="da-DK" sz="1200" dirty="0"/>
              <a:t>,” </a:t>
            </a:r>
            <a:r>
              <a:rPr lang="da-DK" sz="1200" dirty="0" err="1"/>
              <a:t>what</a:t>
            </a:r>
            <a:r>
              <a:rPr lang="da-DK" sz="1200" dirty="0"/>
              <a:t> </a:t>
            </a:r>
            <a:r>
              <a:rPr lang="da-DK" sz="1200" dirty="0" err="1"/>
              <a:t>needs</a:t>
            </a:r>
            <a:r>
              <a:rPr lang="da-DK" sz="1200" dirty="0"/>
              <a:t> to </a:t>
            </a:r>
            <a:r>
              <a:rPr lang="da-DK" sz="1200" dirty="0" err="1"/>
              <a:t>change</a:t>
            </a:r>
            <a:r>
              <a:rPr lang="da-DK" sz="1200" dirty="0"/>
              <a:t> is an </a:t>
            </a:r>
            <a:r>
              <a:rPr lang="da-DK" sz="1200" dirty="0" err="1"/>
              <a:t>entire</a:t>
            </a:r>
            <a:r>
              <a:rPr lang="da-DK" sz="1200" dirty="0"/>
              <a:t> </a:t>
            </a:r>
            <a:r>
              <a:rPr lang="da-DK" sz="1200" dirty="0" err="1"/>
              <a:t>way</a:t>
            </a:r>
            <a:r>
              <a:rPr lang="da-DK" sz="1200" dirty="0"/>
              <a:t> of </a:t>
            </a:r>
            <a:r>
              <a:rPr lang="da-DK" sz="1200" dirty="0" err="1"/>
              <a:t>life</a:t>
            </a:r>
            <a:r>
              <a:rPr lang="da-DK" sz="1200" dirty="0"/>
              <a:t> and a </a:t>
            </a:r>
            <a:r>
              <a:rPr lang="da-DK" sz="1200" dirty="0" err="1"/>
              <a:t>whole</a:t>
            </a:r>
            <a:r>
              <a:rPr lang="da-DK" sz="1200" dirty="0"/>
              <a:t> style of </a:t>
            </a:r>
            <a:r>
              <a:rPr lang="da-DK" sz="1200" dirty="0" err="1"/>
              <a:t>world</a:t>
            </a:r>
            <a:r>
              <a:rPr lang="da-DK" sz="1200" dirty="0"/>
              <a:t> </a:t>
            </a:r>
            <a:r>
              <a:rPr lang="da-DK" sz="1200" dirty="0" err="1"/>
              <a:t>making</a:t>
            </a:r>
            <a:r>
              <a:rPr lang="da-DK" sz="1200" dirty="0"/>
              <a:t>’</a:t>
            </a:r>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2</a:t>
            </a:fld>
            <a:endParaRPr lang="en-DK"/>
          </a:p>
        </p:txBody>
      </p:sp>
    </p:spTree>
    <p:extLst>
      <p:ext uri="{BB962C8B-B14F-4D97-AF65-F5344CB8AC3E}">
        <p14:creationId xmlns:p14="http://schemas.microsoft.com/office/powerpoint/2010/main" val="3458011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Along with Escobar, and in the context of design research, I have been inspired and confused by this quote from Tony Fry and Adam Nocek, when they argued that </a:t>
            </a:r>
          </a:p>
          <a:p>
            <a:endParaRPr lang="en-DK" dirty="0"/>
          </a:p>
          <a:p>
            <a:r>
              <a:rPr lang="en-GB" sz="1200" dirty="0"/>
              <a:t>‘design needs to respond to the problem that it helped bring into being by becoming other than itself () Design must un-design its own designing, but in so doing, it cannot make this a design project. In short: design must become unrecognisable to itself’ (Fry &amp; </a:t>
            </a:r>
            <a:r>
              <a:rPr lang="en-GB" sz="1200" dirty="0" err="1"/>
              <a:t>Nocek</a:t>
            </a:r>
            <a:r>
              <a:rPr lang="en-GB" sz="1200" dirty="0"/>
              <a:t>, 2022</a:t>
            </a:r>
            <a:r>
              <a:rPr lang="en-DK" sz="800" dirty="0"/>
              <a:t>)</a:t>
            </a:r>
          </a:p>
          <a:p>
            <a:endParaRPr lang="en-DK" sz="800" dirty="0"/>
          </a:p>
          <a:p>
            <a:r>
              <a:rPr lang="en-DK" sz="800" dirty="0"/>
              <a:t>When I wrote the paper, and today, I don’t know exactly what this means, but it remains intriguing to me, it reverberates through my thinking, and it creates the kind of friction I am always after.</a:t>
            </a:r>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3</a:t>
            </a:fld>
            <a:endParaRPr lang="en-DK"/>
          </a:p>
        </p:txBody>
      </p:sp>
    </p:spTree>
    <p:extLst>
      <p:ext uri="{BB962C8B-B14F-4D97-AF65-F5344CB8AC3E}">
        <p14:creationId xmlns:p14="http://schemas.microsoft.com/office/powerpoint/2010/main" val="411957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 </a:t>
            </a:r>
            <a:r>
              <a:rPr lang="en-DK" sz="1200" dirty="0">
                <a:solidFill>
                  <a:schemeClr val="bg1"/>
                </a:solidFill>
              </a:rPr>
              <a:t>If </a:t>
            </a:r>
            <a:r>
              <a:rPr lang="en-DK" sz="1200" i="1" dirty="0">
                <a:solidFill>
                  <a:schemeClr val="bg1"/>
                </a:solidFill>
              </a:rPr>
              <a:t>everything</a:t>
            </a:r>
            <a:r>
              <a:rPr lang="en-DK" sz="1200" dirty="0">
                <a:solidFill>
                  <a:schemeClr val="bg1"/>
                </a:solidFill>
              </a:rPr>
              <a:t> has to change, and if design must become unrecognisable to itself  – where does that leave </a:t>
            </a:r>
            <a:r>
              <a:rPr lang="en-DK" sz="1200" i="1" dirty="0">
                <a:solidFill>
                  <a:schemeClr val="bg1"/>
                </a:solidFill>
              </a:rPr>
              <a:t>me</a:t>
            </a:r>
            <a:r>
              <a:rPr lang="en-DK" sz="1200" dirty="0">
                <a:solidFill>
                  <a:schemeClr val="bg1"/>
                </a:solidFill>
              </a:rPr>
              <a:t>?</a:t>
            </a:r>
            <a:endParaRPr lang="en-GB" dirty="0"/>
          </a:p>
          <a:p>
            <a:endParaRPr lang="en-GB" dirty="0"/>
          </a:p>
          <a:p>
            <a:r>
              <a:rPr lang="en-GB" dirty="0"/>
              <a:t>In the paper, I asked: ‘How could we see what we could not see if we did not change enough to see differently?’</a:t>
            </a:r>
          </a:p>
          <a:p>
            <a:endParaRPr lang="en-GB" dirty="0"/>
          </a:p>
          <a:p>
            <a:r>
              <a:rPr lang="en-DK" dirty="0"/>
              <a:t>What happens to my worldview, my epistemological and ontological convictions, how I think about knowing and becoming, my very existence in the world? </a:t>
            </a:r>
          </a:p>
          <a:p>
            <a:endParaRPr lang="en-DK" dirty="0"/>
          </a:p>
          <a:p>
            <a:r>
              <a:rPr lang="en-DK" dirty="0"/>
              <a:t>I don’t know, but I have suggested that I would have to risk it all, to cautiously step into spaces, situations and affective states where I could and would have to become otherwise. It was necessary for me to actively change with the worlds I have tried to enact and explore.</a:t>
            </a:r>
            <a:endParaRPr lang="en-GB" dirty="0"/>
          </a:p>
          <a:p>
            <a:endParaRPr lang="en-DK" dirty="0"/>
          </a:p>
          <a:p>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4</a:t>
            </a:fld>
            <a:endParaRPr lang="en-DK"/>
          </a:p>
        </p:txBody>
      </p:sp>
    </p:spTree>
    <p:extLst>
      <p:ext uri="{BB962C8B-B14F-4D97-AF65-F5344CB8AC3E}">
        <p14:creationId xmlns:p14="http://schemas.microsoft.com/office/powerpoint/2010/main" val="2008679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a:t>
            </a:r>
            <a:r>
              <a:rPr lang="da-DK" dirty="0" err="1"/>
              <a:t>used</a:t>
            </a:r>
            <a:r>
              <a:rPr lang="da-DK" dirty="0"/>
              <a:t> the </a:t>
            </a:r>
            <a:r>
              <a:rPr lang="da-DK" dirty="0" err="1"/>
              <a:t>concept</a:t>
            </a:r>
            <a:r>
              <a:rPr lang="da-DK" dirty="0"/>
              <a:t> of ‘</a:t>
            </a:r>
            <a:r>
              <a:rPr lang="da-DK" dirty="0" err="1"/>
              <a:t>drifting</a:t>
            </a:r>
            <a:r>
              <a:rPr lang="da-DK" dirty="0"/>
              <a:t>’ to trace </a:t>
            </a:r>
            <a:r>
              <a:rPr lang="da-DK" dirty="0" err="1"/>
              <a:t>this</a:t>
            </a:r>
            <a:r>
              <a:rPr lang="da-DK" dirty="0"/>
              <a:t> </a:t>
            </a:r>
            <a:r>
              <a:rPr lang="da-DK" dirty="0" err="1"/>
              <a:t>process</a:t>
            </a:r>
            <a:r>
              <a:rPr lang="da-DK" dirty="0"/>
              <a:t> of </a:t>
            </a:r>
            <a:r>
              <a:rPr lang="da-DK" dirty="0" err="1"/>
              <a:t>change</a:t>
            </a:r>
            <a:r>
              <a:rPr lang="da-DK" dirty="0"/>
              <a:t>. As </a:t>
            </a:r>
            <a:r>
              <a:rPr lang="da-DK" dirty="0" err="1"/>
              <a:t>you</a:t>
            </a:r>
            <a:r>
              <a:rPr lang="da-DK" dirty="0"/>
              <a:t> </a:t>
            </a:r>
            <a:r>
              <a:rPr lang="da-DK" dirty="0" err="1"/>
              <a:t>may</a:t>
            </a:r>
            <a:r>
              <a:rPr lang="da-DK" dirty="0"/>
              <a:t> </a:t>
            </a:r>
            <a:r>
              <a:rPr lang="da-DK" dirty="0" err="1"/>
              <a:t>know</a:t>
            </a:r>
            <a:r>
              <a:rPr lang="da-DK" dirty="0"/>
              <a:t>, Peter Gall Krogh and </a:t>
            </a:r>
            <a:r>
              <a:rPr lang="da-DK" dirty="0" err="1"/>
              <a:t>Ilpo</a:t>
            </a:r>
            <a:r>
              <a:rPr lang="da-DK" dirty="0"/>
              <a:t> </a:t>
            </a:r>
            <a:r>
              <a:rPr lang="da-DK" dirty="0" err="1"/>
              <a:t>Koskinen</a:t>
            </a:r>
            <a:r>
              <a:rPr lang="da-DK" dirty="0"/>
              <a:t> </a:t>
            </a:r>
            <a:r>
              <a:rPr lang="da-DK" dirty="0" err="1"/>
              <a:t>defined</a:t>
            </a:r>
            <a:r>
              <a:rPr lang="da-DK" dirty="0"/>
              <a:t> </a:t>
            </a:r>
            <a:r>
              <a:rPr lang="da-DK" dirty="0" err="1"/>
              <a:t>drifting</a:t>
            </a:r>
            <a:r>
              <a:rPr lang="da-DK" dirty="0"/>
              <a:t> as </a:t>
            </a:r>
            <a:r>
              <a:rPr lang="en-GB" sz="1200" dirty="0">
                <a:solidFill>
                  <a:schemeClr val="bg1"/>
                </a:solidFill>
              </a:rPr>
              <a:t>‘those actions that take design away from its original brief or question and lead to a result that was not anticipated in the beginning’</a:t>
            </a:r>
            <a:r>
              <a:rPr lang="da-DK" sz="1200" dirty="0">
                <a:solidFill>
                  <a:schemeClr val="bg1"/>
                </a:solidFill>
              </a:rPr>
              <a:t> - </a:t>
            </a:r>
            <a:r>
              <a:rPr lang="en-DK" dirty="0">
                <a:solidFill>
                  <a:schemeClr val="bg1"/>
                </a:solidFill>
              </a:rPr>
              <a:t>(Krogh &amp; Koskinen, 2020, p. v)</a:t>
            </a:r>
          </a:p>
          <a:p>
            <a:endParaRPr lang="en-DK" dirty="0"/>
          </a:p>
          <a:p>
            <a:r>
              <a:rPr lang="en-DK" dirty="0"/>
              <a:t>Where they thought of drifting as intentional, as a rally car drifting through the turn, it felt different to me. I was less in control, and I didn’t drift in pursuit of a specific goal. Rather, I drifted by following all the immense friction that I encountered along the way.</a:t>
            </a:r>
          </a:p>
          <a:p>
            <a:endParaRPr lang="en-DK" dirty="0"/>
          </a:p>
          <a:p>
            <a:pPr>
              <a:lnSpc>
                <a:spcPct val="150000"/>
              </a:lnSpc>
            </a:pPr>
            <a:r>
              <a:rPr lang="en-GB" sz="1800" dirty="0">
                <a:effectLst/>
                <a:latin typeface="Calibri" panose="020F0502020204030204" pitchFamily="34" charset="0"/>
                <a:ea typeface="Calibri" panose="020F0502020204030204" pitchFamily="34" charset="0"/>
                <a:cs typeface="Arial" panose="020B0604020202020204" pitchFamily="34" charset="0"/>
              </a:rPr>
              <a:t>When I talk about friction, I begin with </a:t>
            </a:r>
            <a:r>
              <a:rPr lang="en-GB" sz="1800" i="1" dirty="0">
                <a:effectLst/>
                <a:latin typeface="Calibri" panose="020F0502020204030204" pitchFamily="34" charset="0"/>
                <a:ea typeface="Calibri" panose="020F0502020204030204" pitchFamily="34" charset="0"/>
                <a:cs typeface="Arial" panose="020B0604020202020204" pitchFamily="34" charset="0"/>
              </a:rPr>
              <a:t>Merriam-Webster</a:t>
            </a:r>
            <a:r>
              <a:rPr lang="en-GB" sz="1800" dirty="0">
                <a:effectLst/>
                <a:latin typeface="Calibri" panose="020F0502020204030204" pitchFamily="34" charset="0"/>
                <a:ea typeface="Calibri" panose="020F0502020204030204" pitchFamily="34" charset="0"/>
                <a:cs typeface="Arial" panose="020B0604020202020204" pitchFamily="34" charset="0"/>
              </a:rPr>
              <a:t>’s definition as ‘the rubbing of one body against another’. Kathleen Stewart can help us see how we might sense friction as an affective phenomenon, as a ‘surging, a rubbing, a connection of some kind that has an impact () bodies literally affecting one another and generating intensities: human bodies, discursive bodies, bodies of thought, bodies of water’ (Stewart, 2007, p. 128). it goes beyond the tangible, as it also includes friction with existing ideas and expectations, and with ways of knowing and being. Anything can rub up against anything, and friction can ensue from any encounter. </a:t>
            </a:r>
          </a:p>
          <a:p>
            <a:pPr>
              <a:lnSpc>
                <a:spcPct val="150000"/>
              </a:lnSpc>
            </a:pPr>
            <a:endParaRPr lang="en-GB" sz="1800" dirty="0">
              <a:effectLst/>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GB" sz="1800" dirty="0">
                <a:effectLst/>
                <a:latin typeface="Calibri" panose="020F0502020204030204" pitchFamily="34" charset="0"/>
                <a:cs typeface="Arial" panose="020B0604020202020204" pitchFamily="34" charset="0"/>
              </a:rPr>
              <a:t>If you were at the keynote this morning, you will know that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friction creates a tingling feeling’ – for instance if you’re rubbing your hands together really fast.</a:t>
            </a:r>
            <a:endParaRPr lang="en-DK"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50000"/>
              </a:lnSpc>
            </a:pPr>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5</a:t>
            </a:fld>
            <a:endParaRPr lang="en-DK"/>
          </a:p>
        </p:txBody>
      </p:sp>
    </p:spTree>
    <p:extLst>
      <p:ext uri="{BB962C8B-B14F-4D97-AF65-F5344CB8AC3E}">
        <p14:creationId xmlns:p14="http://schemas.microsoft.com/office/powerpoint/2010/main" val="323352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In the paper, I tell these stories of friction - ‘friction tales’, as I call them. </a:t>
            </a:r>
            <a:r>
              <a:rPr lang="en-GB" dirty="0"/>
              <a:t>These are stories of encounters that generated friction, with people, with expectations, with ideas, with materials, with organisations, with epistemologies, ontologies, with worldmaking practices.</a:t>
            </a:r>
          </a:p>
          <a:p>
            <a:endParaRPr lang="en-GB" dirty="0"/>
          </a:p>
          <a:p>
            <a:r>
              <a:rPr lang="en-GB" dirty="0"/>
              <a:t>I tell one story about the people in the playgrounds, and how they often found it difficult to make any sense of all the discarded materials. Discarded materials seem to be less clear about their affordances and purpose, about how they can be used, they are more open-ended – and hence, often more confusing to us, when we are used to seeking linear trajectories and clearly defined tasks and outcomes.</a:t>
            </a:r>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6</a:t>
            </a:fld>
            <a:endParaRPr lang="en-DK"/>
          </a:p>
        </p:txBody>
      </p:sp>
    </p:spTree>
    <p:extLst>
      <p:ext uri="{BB962C8B-B14F-4D97-AF65-F5344CB8AC3E}">
        <p14:creationId xmlns:p14="http://schemas.microsoft.com/office/powerpoint/2010/main" val="418408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another tale, I share how I have struggled with the expectations (including my own) that research should be done in certain ways, following certain standards, methods and so on, to reduce complexity, to find answers, create solutions and – you know the drill.</a:t>
            </a:r>
          </a:p>
          <a:p>
            <a:endParaRPr lang="en-GB" dirty="0"/>
          </a:p>
          <a:p>
            <a:r>
              <a:rPr lang="en-GB" dirty="0"/>
              <a:t>Even those of us who acknowledge and embrace the messiness of design research typically share the belief that it must be dealt with, somehow, that mess must become order in the end, and that it’s our primary job to make friction go away. As the faintest of whispers, almost drowned out by modern ideals, I hear myself ask: What if it’s not?</a:t>
            </a:r>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7</a:t>
            </a:fld>
            <a:endParaRPr lang="en-DK"/>
          </a:p>
        </p:txBody>
      </p:sp>
    </p:spTree>
    <p:extLst>
      <p:ext uri="{BB962C8B-B14F-4D97-AF65-F5344CB8AC3E}">
        <p14:creationId xmlns:p14="http://schemas.microsoft.com/office/powerpoint/2010/main" val="24027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last tale is from Australia. I was visiting the Centre for Deliberative Democracy and Global Governance. Professor Nicole </a:t>
            </a:r>
            <a:r>
              <a:rPr lang="en-GB" dirty="0" err="1"/>
              <a:t>Curato</a:t>
            </a:r>
            <a:r>
              <a:rPr lang="en-GB" dirty="0"/>
              <a:t> was giving her inaugural lecture and asked ‘Shouldn't I be celebrating the mainstreaming of deliberative democracy around the world?’. She then immediately revealed that ‘something doesn't feel quite right’. She turned the tables, questioning her own work and that of her colleagues. ‘Is deliberation, rooted as it is in </a:t>
            </a:r>
            <a:r>
              <a:rPr lang="en-GB" dirty="0" err="1"/>
              <a:t>Habermasian</a:t>
            </a:r>
            <a:r>
              <a:rPr lang="en-GB" dirty="0"/>
              <a:t> ideals from Eurocentric enlightenment and western modernity, enough?’ she asked rhetorically. ‘We include indigenous people in citizen assemblies but doesn't this just tiptoe around the issue - that we are standing on stolen land?’</a:t>
            </a:r>
          </a:p>
          <a:p>
            <a:endParaRPr lang="en-GB" dirty="0"/>
          </a:p>
          <a:p>
            <a:r>
              <a:rPr lang="en-GB" dirty="0"/>
              <a:t>I was – and is – so deeply affected by this.</a:t>
            </a:r>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8</a:t>
            </a:fld>
            <a:endParaRPr lang="en-DK"/>
          </a:p>
        </p:txBody>
      </p:sp>
    </p:spTree>
    <p:extLst>
      <p:ext uri="{BB962C8B-B14F-4D97-AF65-F5344CB8AC3E}">
        <p14:creationId xmlns:p14="http://schemas.microsoft.com/office/powerpoint/2010/main" val="317006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DK" dirty="0"/>
              <a:t>I do not mean to suggest 'drifting by friction’ as a method, it comes with no guarantees, it is perhaps more like an orientation, a sensitivity and a capacity we can develop. It calls for affective attunement, and it also calls for ‘pluriversal’ ways of knowing, being and becoming. As Walter Mignolo wrote in relation to going into the ‘borderlands’, this is </a:t>
            </a:r>
            <a:r>
              <a:rPr lang="en-GB" sz="1200" dirty="0">
                <a:solidFill>
                  <a:schemeClr val="bg1"/>
                </a:solidFill>
              </a:rPr>
              <a:t>‘something that invades your emotions, and your body responds to it, dictating to the mind what the mind must start thinking, changing its direction, shifting the geography of reasoning’ (</a:t>
            </a:r>
            <a:r>
              <a:rPr lang="en-GB" sz="1200" dirty="0" err="1">
                <a:solidFill>
                  <a:schemeClr val="bg1"/>
                </a:solidFill>
              </a:rPr>
              <a:t>Mignolo</a:t>
            </a:r>
            <a:r>
              <a:rPr lang="en-GB" sz="1200" dirty="0">
                <a:solidFill>
                  <a:schemeClr val="bg1"/>
                </a:solidFill>
              </a:rPr>
              <a:t>, 2018). </a:t>
            </a:r>
            <a:endParaRPr lang="en-DK" dirty="0"/>
          </a:p>
          <a:p>
            <a:endParaRPr lang="en-DK" dirty="0"/>
          </a:p>
          <a:p>
            <a:r>
              <a:rPr lang="en-GB" dirty="0"/>
              <a:t>Drifting by friction means turning towards the friction, not away from it, enhancing it rather than resolving or ignoring it altogether. Drifting by friction means accepting the invitation to be shaken by the ruptures, to be loosened and transformed, to become otherwise and potentially unrecognisable to oneself.</a:t>
            </a:r>
            <a:r>
              <a:rPr lang="en-DK" dirty="0"/>
              <a:t>’ In other words, it led me to question the logic of Western Modernity, where we are all rational, autonomous individuals. That is not who I am anymore.</a:t>
            </a:r>
          </a:p>
          <a:p>
            <a:endParaRPr lang="en-DK" dirty="0"/>
          </a:p>
          <a:p>
            <a:endParaRPr lang="en-DK" dirty="0"/>
          </a:p>
        </p:txBody>
      </p:sp>
      <p:sp>
        <p:nvSpPr>
          <p:cNvPr id="4" name="Slide Number Placeholder 3"/>
          <p:cNvSpPr>
            <a:spLocks noGrp="1"/>
          </p:cNvSpPr>
          <p:nvPr>
            <p:ph type="sldNum" sz="quarter" idx="5"/>
          </p:nvPr>
        </p:nvSpPr>
        <p:spPr/>
        <p:txBody>
          <a:bodyPr/>
          <a:lstStyle/>
          <a:p>
            <a:fld id="{27548020-910C-4E4F-B315-BD1CB2C77A28}" type="slidenum">
              <a:rPr lang="en-DK" smtClean="0"/>
              <a:t>9</a:t>
            </a:fld>
            <a:endParaRPr lang="en-DK"/>
          </a:p>
        </p:txBody>
      </p:sp>
    </p:spTree>
    <p:extLst>
      <p:ext uri="{BB962C8B-B14F-4D97-AF65-F5344CB8AC3E}">
        <p14:creationId xmlns:p14="http://schemas.microsoft.com/office/powerpoint/2010/main" val="268673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B39B8-6413-2076-7FFA-2C6DEEE8B81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DK"/>
          </a:p>
        </p:txBody>
      </p:sp>
      <p:sp>
        <p:nvSpPr>
          <p:cNvPr id="3" name="Subtitle 2">
            <a:extLst>
              <a:ext uri="{FF2B5EF4-FFF2-40B4-BE49-F238E27FC236}">
                <a16:creationId xmlns:a16="http://schemas.microsoft.com/office/drawing/2014/main" id="{FB6C46AE-550A-58D6-25D1-3F52CDEEAE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EDA7738F-3A05-C7DE-611B-4C1FC8B9DC85}"/>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5" name="Footer Placeholder 4">
            <a:extLst>
              <a:ext uri="{FF2B5EF4-FFF2-40B4-BE49-F238E27FC236}">
                <a16:creationId xmlns:a16="http://schemas.microsoft.com/office/drawing/2014/main" id="{1AD8E42A-2F08-9703-416E-1C0D7DCD798D}"/>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D6DDF03F-8C52-A2A3-517E-3AD550F167D2}"/>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204075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7E7C-F1C7-57E1-C40F-9CA900D1A47D}"/>
              </a:ext>
            </a:extLst>
          </p:cNvPr>
          <p:cNvSpPr>
            <a:spLocks noGrp="1"/>
          </p:cNvSpPr>
          <p:nvPr>
            <p:ph type="title"/>
          </p:nvPr>
        </p:nvSpPr>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6AC064F9-609F-6A58-16CD-EAB7843FB75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6E1593D0-F8D1-0BDB-FF01-DF5D7E52B52E}"/>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5" name="Footer Placeholder 4">
            <a:extLst>
              <a:ext uri="{FF2B5EF4-FFF2-40B4-BE49-F238E27FC236}">
                <a16:creationId xmlns:a16="http://schemas.microsoft.com/office/drawing/2014/main" id="{6D59118A-50E1-1170-82F0-77C937DFF1E6}"/>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7416C49E-3018-B6D7-284E-F03C21BD7F88}"/>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324051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E0E-0D2C-7E03-F90F-6EA576A31A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9A5323DF-5859-657E-8A21-6D8214CC002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9B39BFFE-B0B7-BE9A-FB21-20E5317B76A3}"/>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5" name="Footer Placeholder 4">
            <a:extLst>
              <a:ext uri="{FF2B5EF4-FFF2-40B4-BE49-F238E27FC236}">
                <a16:creationId xmlns:a16="http://schemas.microsoft.com/office/drawing/2014/main" id="{DB66B97A-32FE-ADC3-F624-A0AA94FA1711}"/>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6658059-69CB-114E-F43B-0B894BE4D414}"/>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9622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D0101-0D4A-4F2F-6B5B-CD84E7197D7A}"/>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58CE9505-58DB-8BEF-0AFC-99F27199B9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3B512A66-3DE4-629E-FA9A-5F674FCE9AFF}"/>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5" name="Footer Placeholder 4">
            <a:extLst>
              <a:ext uri="{FF2B5EF4-FFF2-40B4-BE49-F238E27FC236}">
                <a16:creationId xmlns:a16="http://schemas.microsoft.com/office/drawing/2014/main" id="{DFD86A02-B199-71F0-830E-443BF69A2F64}"/>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BBC56113-606A-2CF3-C5AF-70875CFD566B}"/>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65106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06060-4568-466C-0360-CC5A123F064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8A11ABF8-4AEF-949E-438D-9A86ABB9A0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CEB122-4975-FEFB-22BA-4849F5368D35}"/>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5" name="Footer Placeholder 4">
            <a:extLst>
              <a:ext uri="{FF2B5EF4-FFF2-40B4-BE49-F238E27FC236}">
                <a16:creationId xmlns:a16="http://schemas.microsoft.com/office/drawing/2014/main" id="{CCAE8EAE-BCA9-1244-0F2E-0519A17D36EF}"/>
              </a:ext>
            </a:extLst>
          </p:cNvPr>
          <p:cNvSpPr>
            <a:spLocks noGrp="1"/>
          </p:cNvSpPr>
          <p:nvPr>
            <p:ph type="ftr" sz="quarter" idx="11"/>
          </p:nvPr>
        </p:nvSpPr>
        <p:spPr/>
        <p:txBody>
          <a:bodyPr/>
          <a:lstStyle/>
          <a:p>
            <a:endParaRPr lang="en-DK"/>
          </a:p>
        </p:txBody>
      </p:sp>
      <p:sp>
        <p:nvSpPr>
          <p:cNvPr id="6" name="Slide Number Placeholder 5">
            <a:extLst>
              <a:ext uri="{FF2B5EF4-FFF2-40B4-BE49-F238E27FC236}">
                <a16:creationId xmlns:a16="http://schemas.microsoft.com/office/drawing/2014/main" id="{7BF1BAF3-B0C5-23A5-D695-843EAB25B1F5}"/>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157385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9F679-3618-41EF-6C45-304F3191C9EE}"/>
              </a:ext>
            </a:extLst>
          </p:cNvPr>
          <p:cNvSpPr>
            <a:spLocks noGrp="1"/>
          </p:cNvSpPr>
          <p:nvPr>
            <p:ph type="title"/>
          </p:nvPr>
        </p:nvSpPr>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80B43C3F-E268-53D0-1407-91B47028D82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6387360B-0084-6CFD-4BE8-00BEA48C33C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73F98DF8-61BB-7B6A-6E6C-F5BCF3E7D05C}"/>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6" name="Footer Placeholder 5">
            <a:extLst>
              <a:ext uri="{FF2B5EF4-FFF2-40B4-BE49-F238E27FC236}">
                <a16:creationId xmlns:a16="http://schemas.microsoft.com/office/drawing/2014/main" id="{283FD987-3874-D994-4708-568927177976}"/>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F6816207-631E-590D-6F8D-C85747A30CE1}"/>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294380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3E26-8DA3-31C2-3502-3BE9B54DEC26}"/>
              </a:ext>
            </a:extLst>
          </p:cNvPr>
          <p:cNvSpPr>
            <a:spLocks noGrp="1"/>
          </p:cNvSpPr>
          <p:nvPr>
            <p:ph type="title"/>
          </p:nvPr>
        </p:nvSpPr>
        <p:spPr>
          <a:xfrm>
            <a:off x="839788" y="365125"/>
            <a:ext cx="10515600" cy="1325563"/>
          </a:xfr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228CEC82-2AC3-B527-E56D-95F5F7388B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63B498A-20A6-566B-4D04-FF30533169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D2D90723-10DC-D588-6E69-17D06F9B2F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3FB99D-8495-13E1-1B74-0F5B461BA65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39579661-13FB-D9F6-B665-63A11C8EC3BD}"/>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8" name="Footer Placeholder 7">
            <a:extLst>
              <a:ext uri="{FF2B5EF4-FFF2-40B4-BE49-F238E27FC236}">
                <a16:creationId xmlns:a16="http://schemas.microsoft.com/office/drawing/2014/main" id="{58936214-D172-7C52-B00D-3B43C6AD61CE}"/>
              </a:ext>
            </a:extLst>
          </p:cNvPr>
          <p:cNvSpPr>
            <a:spLocks noGrp="1"/>
          </p:cNvSpPr>
          <p:nvPr>
            <p:ph type="ftr" sz="quarter" idx="11"/>
          </p:nvPr>
        </p:nvSpPr>
        <p:spPr/>
        <p:txBody>
          <a:bodyPr/>
          <a:lstStyle/>
          <a:p>
            <a:endParaRPr lang="en-DK"/>
          </a:p>
        </p:txBody>
      </p:sp>
      <p:sp>
        <p:nvSpPr>
          <p:cNvPr id="9" name="Slide Number Placeholder 8">
            <a:extLst>
              <a:ext uri="{FF2B5EF4-FFF2-40B4-BE49-F238E27FC236}">
                <a16:creationId xmlns:a16="http://schemas.microsoft.com/office/drawing/2014/main" id="{B60FFFF6-F435-BB17-FD96-84E014A82DE9}"/>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374814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7CC5E-C036-BB7E-58E8-A9A5D349913A}"/>
              </a:ext>
            </a:extLst>
          </p:cNvPr>
          <p:cNvSpPr>
            <a:spLocks noGrp="1"/>
          </p:cNvSpPr>
          <p:nvPr>
            <p:ph type="title"/>
          </p:nvPr>
        </p:nvSpPr>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B7567931-69D9-2191-A4DA-BE037DDD29A2}"/>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4" name="Footer Placeholder 3">
            <a:extLst>
              <a:ext uri="{FF2B5EF4-FFF2-40B4-BE49-F238E27FC236}">
                <a16:creationId xmlns:a16="http://schemas.microsoft.com/office/drawing/2014/main" id="{A06100F8-7AD5-491D-23EB-10AF5E0E8007}"/>
              </a:ext>
            </a:extLst>
          </p:cNvPr>
          <p:cNvSpPr>
            <a:spLocks noGrp="1"/>
          </p:cNvSpPr>
          <p:nvPr>
            <p:ph type="ftr" sz="quarter" idx="11"/>
          </p:nvPr>
        </p:nvSpPr>
        <p:spPr/>
        <p:txBody>
          <a:bodyPr/>
          <a:lstStyle/>
          <a:p>
            <a:endParaRPr lang="en-DK"/>
          </a:p>
        </p:txBody>
      </p:sp>
      <p:sp>
        <p:nvSpPr>
          <p:cNvPr id="5" name="Slide Number Placeholder 4">
            <a:extLst>
              <a:ext uri="{FF2B5EF4-FFF2-40B4-BE49-F238E27FC236}">
                <a16:creationId xmlns:a16="http://schemas.microsoft.com/office/drawing/2014/main" id="{6A905B6C-B161-216E-8099-D66F4BACC848}"/>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354134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2B61C2-BE98-5034-DAA0-5F63ADADB4BB}"/>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3" name="Footer Placeholder 2">
            <a:extLst>
              <a:ext uri="{FF2B5EF4-FFF2-40B4-BE49-F238E27FC236}">
                <a16:creationId xmlns:a16="http://schemas.microsoft.com/office/drawing/2014/main" id="{45F5221C-D275-EB81-0937-E3A5511690F8}"/>
              </a:ext>
            </a:extLst>
          </p:cNvPr>
          <p:cNvSpPr>
            <a:spLocks noGrp="1"/>
          </p:cNvSpPr>
          <p:nvPr>
            <p:ph type="ftr" sz="quarter" idx="11"/>
          </p:nvPr>
        </p:nvSpPr>
        <p:spPr/>
        <p:txBody>
          <a:bodyPr/>
          <a:lstStyle/>
          <a:p>
            <a:endParaRPr lang="en-DK"/>
          </a:p>
        </p:txBody>
      </p:sp>
      <p:sp>
        <p:nvSpPr>
          <p:cNvPr id="4" name="Slide Number Placeholder 3">
            <a:extLst>
              <a:ext uri="{FF2B5EF4-FFF2-40B4-BE49-F238E27FC236}">
                <a16:creationId xmlns:a16="http://schemas.microsoft.com/office/drawing/2014/main" id="{91A3646C-6D44-D8D3-271B-DF58E0149580}"/>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107162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6B07-419B-7691-E50F-1B1E3394E7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8C8A9564-A8E2-8BCB-4A7A-DFE1749FD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6CE001F0-68C0-40D2-3D3F-12286C5D4B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E38797-4705-2C9F-7934-04AEBE478FE8}"/>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6" name="Footer Placeholder 5">
            <a:extLst>
              <a:ext uri="{FF2B5EF4-FFF2-40B4-BE49-F238E27FC236}">
                <a16:creationId xmlns:a16="http://schemas.microsoft.com/office/drawing/2014/main" id="{148F7394-21CA-4EF8-D86C-570C20E87CF0}"/>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FC1DB632-8EE1-CDAC-1255-E899BFAA78D6}"/>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71580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A5CC-C918-A904-8B19-B361485236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51AB2B7B-C683-A5E4-721C-B49CEB8ED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813F4AB2-CAF0-3B93-87E3-B5A4AE5B2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7E3240-9B5A-37C3-E809-34300F7F5867}"/>
              </a:ext>
            </a:extLst>
          </p:cNvPr>
          <p:cNvSpPr>
            <a:spLocks noGrp="1"/>
          </p:cNvSpPr>
          <p:nvPr>
            <p:ph type="dt" sz="half" idx="10"/>
          </p:nvPr>
        </p:nvSpPr>
        <p:spPr/>
        <p:txBody>
          <a:bodyPr/>
          <a:lstStyle/>
          <a:p>
            <a:fld id="{2CD1D890-6DD5-9845-B70D-C0CADE4B2394}" type="datetimeFigureOut">
              <a:rPr lang="en-DK" smtClean="0"/>
              <a:t>29/06/2024</a:t>
            </a:fld>
            <a:endParaRPr lang="en-DK"/>
          </a:p>
        </p:txBody>
      </p:sp>
      <p:sp>
        <p:nvSpPr>
          <p:cNvPr id="6" name="Footer Placeholder 5">
            <a:extLst>
              <a:ext uri="{FF2B5EF4-FFF2-40B4-BE49-F238E27FC236}">
                <a16:creationId xmlns:a16="http://schemas.microsoft.com/office/drawing/2014/main" id="{79ED333A-B12F-E5DE-D8F7-D5AD18440F32}"/>
              </a:ext>
            </a:extLst>
          </p:cNvPr>
          <p:cNvSpPr>
            <a:spLocks noGrp="1"/>
          </p:cNvSpPr>
          <p:nvPr>
            <p:ph type="ftr" sz="quarter" idx="11"/>
          </p:nvPr>
        </p:nvSpPr>
        <p:spPr/>
        <p:txBody>
          <a:bodyPr/>
          <a:lstStyle/>
          <a:p>
            <a:endParaRPr lang="en-DK"/>
          </a:p>
        </p:txBody>
      </p:sp>
      <p:sp>
        <p:nvSpPr>
          <p:cNvPr id="7" name="Slide Number Placeholder 6">
            <a:extLst>
              <a:ext uri="{FF2B5EF4-FFF2-40B4-BE49-F238E27FC236}">
                <a16:creationId xmlns:a16="http://schemas.microsoft.com/office/drawing/2014/main" id="{539F77C0-0EAB-80F4-8250-515257E25E94}"/>
              </a:ext>
            </a:extLst>
          </p:cNvPr>
          <p:cNvSpPr>
            <a:spLocks noGrp="1"/>
          </p:cNvSpPr>
          <p:nvPr>
            <p:ph type="sldNum" sz="quarter" idx="12"/>
          </p:nvPr>
        </p:nvSpPr>
        <p:spPr/>
        <p:txBody>
          <a:bodyPr/>
          <a:lstStyle/>
          <a:p>
            <a:fld id="{AD2A9063-469D-2742-99CB-6AA6526A82BA}" type="slidenum">
              <a:rPr lang="en-DK" smtClean="0"/>
              <a:t>‹#›</a:t>
            </a:fld>
            <a:endParaRPr lang="en-DK"/>
          </a:p>
        </p:txBody>
      </p:sp>
    </p:spTree>
    <p:extLst>
      <p:ext uri="{BB962C8B-B14F-4D97-AF65-F5344CB8AC3E}">
        <p14:creationId xmlns:p14="http://schemas.microsoft.com/office/powerpoint/2010/main" val="287376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09009-1BF9-DB34-B9EC-25D7FAC06D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
        <p:nvSpPr>
          <p:cNvPr id="3" name="Text Placeholder 2">
            <a:extLst>
              <a:ext uri="{FF2B5EF4-FFF2-40B4-BE49-F238E27FC236}">
                <a16:creationId xmlns:a16="http://schemas.microsoft.com/office/drawing/2014/main" id="{B89D8FC7-4908-DD15-1268-78EB772691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6766D866-F46B-91E3-DA8E-2FE27C750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D1D890-6DD5-9845-B70D-C0CADE4B2394}" type="datetimeFigureOut">
              <a:rPr lang="en-DK" smtClean="0"/>
              <a:t>29/06/2024</a:t>
            </a:fld>
            <a:endParaRPr lang="en-DK"/>
          </a:p>
        </p:txBody>
      </p:sp>
      <p:sp>
        <p:nvSpPr>
          <p:cNvPr id="5" name="Footer Placeholder 4">
            <a:extLst>
              <a:ext uri="{FF2B5EF4-FFF2-40B4-BE49-F238E27FC236}">
                <a16:creationId xmlns:a16="http://schemas.microsoft.com/office/drawing/2014/main" id="{2A93EFB8-3509-5920-FD9D-B932AD9F9A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K"/>
          </a:p>
        </p:txBody>
      </p:sp>
      <p:sp>
        <p:nvSpPr>
          <p:cNvPr id="6" name="Slide Number Placeholder 5">
            <a:extLst>
              <a:ext uri="{FF2B5EF4-FFF2-40B4-BE49-F238E27FC236}">
                <a16:creationId xmlns:a16="http://schemas.microsoft.com/office/drawing/2014/main" id="{73C625C9-3C3B-657D-3D7A-48C402A66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2A9063-469D-2742-99CB-6AA6526A82BA}" type="slidenum">
              <a:rPr lang="en-DK" smtClean="0"/>
              <a:t>‹#›</a:t>
            </a:fld>
            <a:endParaRPr lang="en-DK"/>
          </a:p>
        </p:txBody>
      </p:sp>
    </p:spTree>
    <p:extLst>
      <p:ext uri="{BB962C8B-B14F-4D97-AF65-F5344CB8AC3E}">
        <p14:creationId xmlns:p14="http://schemas.microsoft.com/office/powerpoint/2010/main" val="1139836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D5C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9A67B-4AEB-DD51-9FA6-33407BF4513D}"/>
              </a:ext>
            </a:extLst>
          </p:cNvPr>
          <p:cNvSpPr>
            <a:spLocks noGrp="1"/>
          </p:cNvSpPr>
          <p:nvPr>
            <p:ph type="ctrTitle"/>
          </p:nvPr>
        </p:nvSpPr>
        <p:spPr>
          <a:xfrm>
            <a:off x="0" y="1118129"/>
            <a:ext cx="6827918" cy="2387600"/>
          </a:xfrm>
        </p:spPr>
        <p:txBody>
          <a:bodyPr>
            <a:normAutofit/>
          </a:bodyPr>
          <a:lstStyle/>
          <a:p>
            <a:pPr algn="l"/>
            <a:r>
              <a:rPr lang="en-DK" dirty="0">
                <a:solidFill>
                  <a:schemeClr val="bg1"/>
                </a:solidFill>
              </a:rPr>
              <a:t>Drifting by Friction – </a:t>
            </a:r>
            <a:br>
              <a:rPr lang="en-DK" dirty="0">
                <a:solidFill>
                  <a:schemeClr val="bg1"/>
                </a:solidFill>
              </a:rPr>
            </a:br>
            <a:r>
              <a:rPr lang="en-DK" sz="3600" i="1" dirty="0">
                <a:solidFill>
                  <a:schemeClr val="bg1"/>
                </a:solidFill>
              </a:rPr>
              <a:t>Playing with Ontologies of Design</a:t>
            </a:r>
            <a:endParaRPr lang="en-DK" i="1" dirty="0">
              <a:solidFill>
                <a:schemeClr val="bg1"/>
              </a:solidFill>
            </a:endParaRPr>
          </a:p>
        </p:txBody>
      </p:sp>
      <p:sp>
        <p:nvSpPr>
          <p:cNvPr id="3" name="Subtitle 2">
            <a:extLst>
              <a:ext uri="{FF2B5EF4-FFF2-40B4-BE49-F238E27FC236}">
                <a16:creationId xmlns:a16="http://schemas.microsoft.com/office/drawing/2014/main" id="{FA34EB84-8E05-AC86-FAE8-98C91877C892}"/>
              </a:ext>
            </a:extLst>
          </p:cNvPr>
          <p:cNvSpPr>
            <a:spLocks noGrp="1"/>
          </p:cNvSpPr>
          <p:nvPr>
            <p:ph type="subTitle" idx="1"/>
          </p:nvPr>
        </p:nvSpPr>
        <p:spPr>
          <a:xfrm>
            <a:off x="279400" y="3840406"/>
            <a:ext cx="2965704" cy="1028700"/>
          </a:xfrm>
        </p:spPr>
        <p:txBody>
          <a:bodyPr>
            <a:normAutofit/>
          </a:bodyPr>
          <a:lstStyle/>
          <a:p>
            <a:pPr algn="l"/>
            <a:r>
              <a:rPr lang="en-DK" dirty="0">
                <a:solidFill>
                  <a:schemeClr val="bg1"/>
                </a:solidFill>
              </a:rPr>
              <a:t>Mathias Poulsen</a:t>
            </a:r>
          </a:p>
          <a:p>
            <a:pPr algn="l"/>
            <a:r>
              <a:rPr lang="en-DK" dirty="0">
                <a:solidFill>
                  <a:schemeClr val="bg1"/>
                </a:solidFill>
              </a:rPr>
              <a:t>mp@dskd.dk</a:t>
            </a:r>
          </a:p>
        </p:txBody>
      </p:sp>
      <p:pic>
        <p:nvPicPr>
          <p:cNvPr id="12" name="Picture 11">
            <a:extLst>
              <a:ext uri="{FF2B5EF4-FFF2-40B4-BE49-F238E27FC236}">
                <a16:creationId xmlns:a16="http://schemas.microsoft.com/office/drawing/2014/main" id="{F8DF2F65-B596-BFBA-71A9-F46BA113D91D}"/>
              </a:ext>
            </a:extLst>
          </p:cNvPr>
          <p:cNvPicPr>
            <a:picLocks noChangeAspect="1"/>
          </p:cNvPicPr>
          <p:nvPr/>
        </p:nvPicPr>
        <p:blipFill>
          <a:blip r:embed="rId3"/>
          <a:stretch>
            <a:fillRect/>
          </a:stretch>
        </p:blipFill>
        <p:spPr>
          <a:xfrm>
            <a:off x="279400" y="4853903"/>
            <a:ext cx="2465614" cy="1028700"/>
          </a:xfrm>
          <a:prstGeom prst="rect">
            <a:avLst/>
          </a:prstGeom>
        </p:spPr>
      </p:pic>
      <p:pic>
        <p:nvPicPr>
          <p:cNvPr id="15" name="Google Shape;117;p3" descr="A white numbers on a black background&#10;&#10;Description automatically generated">
            <a:extLst>
              <a:ext uri="{FF2B5EF4-FFF2-40B4-BE49-F238E27FC236}">
                <a16:creationId xmlns:a16="http://schemas.microsoft.com/office/drawing/2014/main" id="{6FC20BAB-943D-2722-8192-912FF5E0503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9400" y="5992692"/>
            <a:ext cx="2567530" cy="759288"/>
          </a:xfrm>
          <a:prstGeom prst="rect">
            <a:avLst/>
          </a:prstGeom>
          <a:noFill/>
          <a:ln>
            <a:noFill/>
          </a:ln>
        </p:spPr>
      </p:pic>
      <p:pic>
        <p:nvPicPr>
          <p:cNvPr id="19" name="Picture 18" descr="A person painting a white canvas&#10;&#10;Description automatically generated">
            <a:extLst>
              <a:ext uri="{FF2B5EF4-FFF2-40B4-BE49-F238E27FC236}">
                <a16:creationId xmlns:a16="http://schemas.microsoft.com/office/drawing/2014/main" id="{1221BB76-84F4-3F89-EED3-D66841949F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55940">
            <a:off x="6559995" y="-488057"/>
            <a:ext cx="5972718" cy="7963624"/>
          </a:xfrm>
          <a:prstGeom prst="rect">
            <a:avLst/>
          </a:prstGeom>
        </p:spPr>
      </p:pic>
    </p:spTree>
    <p:extLst>
      <p:ext uri="{BB962C8B-B14F-4D97-AF65-F5344CB8AC3E}">
        <p14:creationId xmlns:p14="http://schemas.microsoft.com/office/powerpoint/2010/main" val="845449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oden board with colorful objects on it&#10;&#10;Description automatically generated">
            <a:extLst>
              <a:ext uri="{FF2B5EF4-FFF2-40B4-BE49-F238E27FC236}">
                <a16:creationId xmlns:a16="http://schemas.microsoft.com/office/drawing/2014/main" id="{BCD70525-0B32-D23F-EB56-B0C22CB5B1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419B02-521E-37A3-C3C2-7727E6F6A156}"/>
              </a:ext>
            </a:extLst>
          </p:cNvPr>
          <p:cNvSpPr>
            <a:spLocks noGrp="1"/>
          </p:cNvSpPr>
          <p:nvPr>
            <p:ph type="title"/>
          </p:nvPr>
        </p:nvSpPr>
        <p:spPr>
          <a:xfrm>
            <a:off x="831850" y="3543300"/>
            <a:ext cx="6169025" cy="1019175"/>
          </a:xfrm>
          <a:solidFill>
            <a:srgbClr val="22221F">
              <a:alpha val="70000"/>
            </a:srgbClr>
          </a:solidFill>
        </p:spPr>
        <p:txBody>
          <a:bodyPr/>
          <a:lstStyle/>
          <a:p>
            <a:r>
              <a:rPr lang="en-DK" dirty="0">
                <a:solidFill>
                  <a:schemeClr val="bg1"/>
                </a:solidFill>
              </a:rPr>
              <a:t>Playing with friction</a:t>
            </a:r>
          </a:p>
        </p:txBody>
      </p:sp>
      <p:sp>
        <p:nvSpPr>
          <p:cNvPr id="3" name="Text Placeholder 2">
            <a:extLst>
              <a:ext uri="{FF2B5EF4-FFF2-40B4-BE49-F238E27FC236}">
                <a16:creationId xmlns:a16="http://schemas.microsoft.com/office/drawing/2014/main" id="{6470F715-B3C0-E526-DBFD-FDB5220CBD3E}"/>
              </a:ext>
            </a:extLst>
          </p:cNvPr>
          <p:cNvSpPr>
            <a:spLocks noGrp="1"/>
          </p:cNvSpPr>
          <p:nvPr>
            <p:ph type="body" idx="1"/>
          </p:nvPr>
        </p:nvSpPr>
        <p:spPr/>
        <p:txBody>
          <a:bodyPr/>
          <a:lstStyle/>
          <a:p>
            <a:endParaRPr lang="en-DK" dirty="0"/>
          </a:p>
        </p:txBody>
      </p:sp>
    </p:spTree>
    <p:extLst>
      <p:ext uri="{BB962C8B-B14F-4D97-AF65-F5344CB8AC3E}">
        <p14:creationId xmlns:p14="http://schemas.microsoft.com/office/powerpoint/2010/main" val="2242577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8BF4D"/>
        </a:solidFill>
        <a:effectLst/>
      </p:bgPr>
    </p:bg>
    <p:spTree>
      <p:nvGrpSpPr>
        <p:cNvPr id="1" name=""/>
        <p:cNvGrpSpPr/>
        <p:nvPr/>
      </p:nvGrpSpPr>
      <p:grpSpPr>
        <a:xfrm>
          <a:off x="0" y="0"/>
          <a:ext cx="0" cy="0"/>
          <a:chOff x="0" y="0"/>
          <a:chExt cx="0" cy="0"/>
        </a:xfrm>
      </p:grpSpPr>
      <p:pic>
        <p:nvPicPr>
          <p:cNvPr id="5" name="Picture 4" descr="A stone wall with text on it&#10;&#10;Description automatically generated">
            <a:extLst>
              <a:ext uri="{FF2B5EF4-FFF2-40B4-BE49-F238E27FC236}">
                <a16:creationId xmlns:a16="http://schemas.microsoft.com/office/drawing/2014/main" id="{5F9546B6-36E0-7C6E-8E04-7DD660723A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184336">
            <a:off x="-12700" y="857250"/>
            <a:ext cx="6858000" cy="5143500"/>
          </a:xfrm>
          <a:prstGeom prst="rect">
            <a:avLst/>
          </a:prstGeom>
        </p:spPr>
      </p:pic>
      <p:pic>
        <p:nvPicPr>
          <p:cNvPr id="7" name="Picture 6" descr="A statue of a person holding his hand&#10;&#10;Description automatically generated">
            <a:extLst>
              <a:ext uri="{FF2B5EF4-FFF2-40B4-BE49-F238E27FC236}">
                <a16:creationId xmlns:a16="http://schemas.microsoft.com/office/drawing/2014/main" id="{6DF23EA9-5384-BDC5-C035-36514BD1B2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640891">
            <a:off x="5781675" y="857250"/>
            <a:ext cx="6858000" cy="5143500"/>
          </a:xfrm>
          <a:prstGeom prst="rect">
            <a:avLst/>
          </a:prstGeom>
        </p:spPr>
      </p:pic>
      <p:sp>
        <p:nvSpPr>
          <p:cNvPr id="2" name="Title 1">
            <a:extLst>
              <a:ext uri="{FF2B5EF4-FFF2-40B4-BE49-F238E27FC236}">
                <a16:creationId xmlns:a16="http://schemas.microsoft.com/office/drawing/2014/main" id="{26B54DA2-1DCE-E8C2-31DF-EF92313FFF19}"/>
              </a:ext>
            </a:extLst>
          </p:cNvPr>
          <p:cNvSpPr>
            <a:spLocks noGrp="1"/>
          </p:cNvSpPr>
          <p:nvPr>
            <p:ph type="title"/>
          </p:nvPr>
        </p:nvSpPr>
        <p:spPr>
          <a:xfrm>
            <a:off x="439005" y="1543050"/>
            <a:ext cx="8771670" cy="1133475"/>
          </a:xfrm>
          <a:solidFill>
            <a:srgbClr val="98BF4D">
              <a:alpha val="70000"/>
            </a:srgbClr>
          </a:solidFill>
        </p:spPr>
        <p:txBody>
          <a:bodyPr/>
          <a:lstStyle/>
          <a:p>
            <a:r>
              <a:rPr lang="en-DK" dirty="0">
                <a:solidFill>
                  <a:schemeClr val="bg1"/>
                </a:solidFill>
              </a:rPr>
              <a:t>Love and collective courage</a:t>
            </a:r>
          </a:p>
        </p:txBody>
      </p:sp>
      <p:sp>
        <p:nvSpPr>
          <p:cNvPr id="3" name="Text Placeholder 2">
            <a:extLst>
              <a:ext uri="{FF2B5EF4-FFF2-40B4-BE49-F238E27FC236}">
                <a16:creationId xmlns:a16="http://schemas.microsoft.com/office/drawing/2014/main" id="{B8972ACC-4078-3081-A987-C9E3DBE81D8D}"/>
              </a:ext>
            </a:extLst>
          </p:cNvPr>
          <p:cNvSpPr>
            <a:spLocks noGrp="1"/>
          </p:cNvSpPr>
          <p:nvPr>
            <p:ph type="body" idx="1"/>
          </p:nvPr>
        </p:nvSpPr>
        <p:spPr>
          <a:xfrm>
            <a:off x="6958013" y="4237435"/>
            <a:ext cx="4844317" cy="2477690"/>
          </a:xfrm>
          <a:solidFill>
            <a:srgbClr val="98BF4D">
              <a:alpha val="70000"/>
            </a:srgbClr>
          </a:solidFill>
        </p:spPr>
        <p:txBody>
          <a:bodyPr>
            <a:normAutofit/>
          </a:bodyPr>
          <a:lstStyle/>
          <a:p>
            <a:r>
              <a:rPr lang="en-DK" sz="3200" dirty="0">
                <a:solidFill>
                  <a:schemeClr val="bg1"/>
                </a:solidFill>
              </a:rPr>
              <a:t>Drifting towards a relational ontology, deep entanglement and – maybe – a greater love for the work and the world(s)</a:t>
            </a:r>
          </a:p>
        </p:txBody>
      </p:sp>
    </p:spTree>
    <p:extLst>
      <p:ext uri="{BB962C8B-B14F-4D97-AF65-F5344CB8AC3E}">
        <p14:creationId xmlns:p14="http://schemas.microsoft.com/office/powerpoint/2010/main" val="411470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oster of a child walking&#10;&#10;Description automatically generated">
            <a:extLst>
              <a:ext uri="{FF2B5EF4-FFF2-40B4-BE49-F238E27FC236}">
                <a16:creationId xmlns:a16="http://schemas.microsoft.com/office/drawing/2014/main" id="{A5701271-4661-582F-D04D-BC9BEA737A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262371">
            <a:off x="588612" y="812010"/>
            <a:ext cx="5630484" cy="5592338"/>
          </a:xfrm>
          <a:prstGeom prst="rect">
            <a:avLst/>
          </a:prstGeom>
        </p:spPr>
      </p:pic>
      <p:sp>
        <p:nvSpPr>
          <p:cNvPr id="2" name="Title 1">
            <a:extLst>
              <a:ext uri="{FF2B5EF4-FFF2-40B4-BE49-F238E27FC236}">
                <a16:creationId xmlns:a16="http://schemas.microsoft.com/office/drawing/2014/main" id="{6621401A-61A9-BFA5-DCAF-0C2903E54ABF}"/>
              </a:ext>
            </a:extLst>
          </p:cNvPr>
          <p:cNvSpPr>
            <a:spLocks noGrp="1"/>
          </p:cNvSpPr>
          <p:nvPr>
            <p:ph type="title"/>
          </p:nvPr>
        </p:nvSpPr>
        <p:spPr>
          <a:xfrm>
            <a:off x="8087913" y="1821311"/>
            <a:ext cx="4104087" cy="1071362"/>
          </a:xfrm>
        </p:spPr>
        <p:txBody>
          <a:bodyPr>
            <a:normAutofit/>
          </a:bodyPr>
          <a:lstStyle/>
          <a:p>
            <a:pPr algn="r"/>
            <a:r>
              <a:rPr lang="en-DK" sz="4400" dirty="0"/>
              <a:t>Link to my thesis</a:t>
            </a:r>
          </a:p>
        </p:txBody>
      </p:sp>
      <p:sp>
        <p:nvSpPr>
          <p:cNvPr id="3" name="Text Placeholder 2">
            <a:extLst>
              <a:ext uri="{FF2B5EF4-FFF2-40B4-BE49-F238E27FC236}">
                <a16:creationId xmlns:a16="http://schemas.microsoft.com/office/drawing/2014/main" id="{17019C80-3388-0E6E-BA68-B78EF4576F9C}"/>
              </a:ext>
            </a:extLst>
          </p:cNvPr>
          <p:cNvSpPr>
            <a:spLocks noGrp="1"/>
          </p:cNvSpPr>
          <p:nvPr>
            <p:ph type="body" idx="1"/>
          </p:nvPr>
        </p:nvSpPr>
        <p:spPr/>
        <p:txBody>
          <a:bodyPr/>
          <a:lstStyle/>
          <a:p>
            <a:endParaRPr lang="en-DK" dirty="0"/>
          </a:p>
        </p:txBody>
      </p:sp>
      <p:cxnSp>
        <p:nvCxnSpPr>
          <p:cNvPr id="5" name="Curved Connector 4">
            <a:extLst>
              <a:ext uri="{FF2B5EF4-FFF2-40B4-BE49-F238E27FC236}">
                <a16:creationId xmlns:a16="http://schemas.microsoft.com/office/drawing/2014/main" id="{6122E5D6-EF3A-B280-5380-EABA65CCEC3A}"/>
              </a:ext>
            </a:extLst>
          </p:cNvPr>
          <p:cNvCxnSpPr>
            <a:cxnSpLocks/>
          </p:cNvCxnSpPr>
          <p:nvPr/>
        </p:nvCxnSpPr>
        <p:spPr>
          <a:xfrm>
            <a:off x="5303520" y="3793975"/>
            <a:ext cx="2312043" cy="706438"/>
          </a:xfrm>
          <a:prstGeom prst="curvedConnector3">
            <a:avLst/>
          </a:prstGeom>
          <a:ln w="73025">
            <a:solidFill>
              <a:srgbClr val="E28E1F"/>
            </a:solidFill>
            <a:tailEnd type="triangle"/>
          </a:ln>
        </p:spPr>
        <p:style>
          <a:lnRef idx="2">
            <a:schemeClr val="accent1"/>
          </a:lnRef>
          <a:fillRef idx="0">
            <a:schemeClr val="accent1"/>
          </a:fillRef>
          <a:effectRef idx="1">
            <a:schemeClr val="accent1"/>
          </a:effectRef>
          <a:fontRef idx="minor">
            <a:schemeClr val="tx1"/>
          </a:fontRef>
        </p:style>
      </p:cxnSp>
      <p:pic>
        <p:nvPicPr>
          <p:cNvPr id="15" name="Picture 14" descr="A qr code with orange and white squares&#10;&#10;Description automatically generated">
            <a:extLst>
              <a:ext uri="{FF2B5EF4-FFF2-40B4-BE49-F238E27FC236}">
                <a16:creationId xmlns:a16="http://schemas.microsoft.com/office/drawing/2014/main" id="{31744DB1-2092-BCFE-3FFB-2EE737E91A4F}"/>
              </a:ext>
            </a:extLst>
          </p:cNvPr>
          <p:cNvPicPr>
            <a:picLocks noChangeAspect="1"/>
          </p:cNvPicPr>
          <p:nvPr/>
        </p:nvPicPr>
        <p:blipFill>
          <a:blip r:embed="rId3"/>
          <a:stretch>
            <a:fillRect/>
          </a:stretch>
        </p:blipFill>
        <p:spPr>
          <a:xfrm>
            <a:off x="8087913" y="2781051"/>
            <a:ext cx="4104087" cy="4104087"/>
          </a:xfrm>
          <a:prstGeom prst="rect">
            <a:avLst/>
          </a:prstGeom>
        </p:spPr>
      </p:pic>
      <p:sp>
        <p:nvSpPr>
          <p:cNvPr id="17" name="Title 1">
            <a:extLst>
              <a:ext uri="{FF2B5EF4-FFF2-40B4-BE49-F238E27FC236}">
                <a16:creationId xmlns:a16="http://schemas.microsoft.com/office/drawing/2014/main" id="{1D278DBD-6E77-FC6C-CFD7-994E11FCBBBA}"/>
              </a:ext>
            </a:extLst>
          </p:cNvPr>
          <p:cNvSpPr txBox="1">
            <a:spLocks/>
          </p:cNvSpPr>
          <p:nvPr/>
        </p:nvSpPr>
        <p:spPr>
          <a:xfrm>
            <a:off x="7626350" y="115163"/>
            <a:ext cx="4565650" cy="10713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DK" dirty="0"/>
              <a:t>THANK YOU!</a:t>
            </a:r>
          </a:p>
        </p:txBody>
      </p:sp>
      <p:sp>
        <p:nvSpPr>
          <p:cNvPr id="18" name="Subtitle 2">
            <a:extLst>
              <a:ext uri="{FF2B5EF4-FFF2-40B4-BE49-F238E27FC236}">
                <a16:creationId xmlns:a16="http://schemas.microsoft.com/office/drawing/2014/main" id="{2EF6478C-7FAB-14B5-8BD4-3549EDFFB133}"/>
              </a:ext>
            </a:extLst>
          </p:cNvPr>
          <p:cNvSpPr txBox="1">
            <a:spLocks/>
          </p:cNvSpPr>
          <p:nvPr/>
        </p:nvSpPr>
        <p:spPr>
          <a:xfrm>
            <a:off x="8788146" y="1117565"/>
            <a:ext cx="3403854" cy="10287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gn="r"/>
            <a:r>
              <a:rPr lang="en-DK" sz="3200" dirty="0">
                <a:solidFill>
                  <a:schemeClr val="tx1"/>
                </a:solidFill>
                <a:latin typeface="+mj-lt"/>
              </a:rPr>
              <a:t>Mathias Poulsen</a:t>
            </a:r>
          </a:p>
          <a:p>
            <a:pPr algn="r"/>
            <a:r>
              <a:rPr lang="en-DK" sz="3200" dirty="0">
                <a:solidFill>
                  <a:schemeClr val="tx1"/>
                </a:solidFill>
                <a:latin typeface="+mj-lt"/>
              </a:rPr>
              <a:t>mp@dskd.dk</a:t>
            </a:r>
          </a:p>
        </p:txBody>
      </p:sp>
    </p:spTree>
    <p:extLst>
      <p:ext uri="{BB962C8B-B14F-4D97-AF65-F5344CB8AC3E}">
        <p14:creationId xmlns:p14="http://schemas.microsoft.com/office/powerpoint/2010/main" val="4263783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F0FC"/>
        </a:solidFill>
        <a:effectLst/>
      </p:bgPr>
    </p:bg>
    <p:spTree>
      <p:nvGrpSpPr>
        <p:cNvPr id="1" name=""/>
        <p:cNvGrpSpPr/>
        <p:nvPr/>
      </p:nvGrpSpPr>
      <p:grpSpPr>
        <a:xfrm>
          <a:off x="0" y="0"/>
          <a:ext cx="0" cy="0"/>
          <a:chOff x="0" y="0"/>
          <a:chExt cx="0" cy="0"/>
        </a:xfrm>
      </p:grpSpPr>
      <p:pic>
        <p:nvPicPr>
          <p:cNvPr id="5" name="Picture 4" descr="A view of a forest from a window&#10;&#10;Description automatically generated">
            <a:extLst>
              <a:ext uri="{FF2B5EF4-FFF2-40B4-BE49-F238E27FC236}">
                <a16:creationId xmlns:a16="http://schemas.microsoft.com/office/drawing/2014/main" id="{3138CBBE-3C70-87DC-0C97-21CD4FC0C0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270000"/>
            <a:ext cx="12192000" cy="8128000"/>
          </a:xfrm>
          <a:prstGeom prst="rect">
            <a:avLst/>
          </a:prstGeom>
        </p:spPr>
      </p:pic>
      <p:sp>
        <p:nvSpPr>
          <p:cNvPr id="2" name="Title 1">
            <a:extLst>
              <a:ext uri="{FF2B5EF4-FFF2-40B4-BE49-F238E27FC236}">
                <a16:creationId xmlns:a16="http://schemas.microsoft.com/office/drawing/2014/main" id="{552A2566-FBA5-7F3D-1057-87D6F24A3886}"/>
              </a:ext>
            </a:extLst>
          </p:cNvPr>
          <p:cNvSpPr>
            <a:spLocks noGrp="1"/>
          </p:cNvSpPr>
          <p:nvPr>
            <p:ph type="title"/>
          </p:nvPr>
        </p:nvSpPr>
        <p:spPr>
          <a:xfrm>
            <a:off x="838200" y="1528763"/>
            <a:ext cx="10515600" cy="2605087"/>
          </a:xfrm>
          <a:solidFill>
            <a:srgbClr val="06B8FA">
              <a:alpha val="70000"/>
            </a:srgbClr>
          </a:solidFill>
        </p:spPr>
        <p:txBody>
          <a:bodyPr>
            <a:normAutofit fontScale="90000"/>
          </a:bodyPr>
          <a:lstStyle/>
          <a:p>
            <a:r>
              <a:rPr lang="en-DK" dirty="0">
                <a:solidFill>
                  <a:schemeClr val="bg1"/>
                </a:solidFill>
              </a:rPr>
              <a:t>‘</a:t>
            </a:r>
            <a:r>
              <a:rPr lang="da-DK" sz="6000" dirty="0" err="1">
                <a:solidFill>
                  <a:schemeClr val="bg1"/>
                </a:solidFill>
              </a:rPr>
              <a:t>what</a:t>
            </a:r>
            <a:r>
              <a:rPr lang="da-DK" sz="6000" dirty="0">
                <a:solidFill>
                  <a:schemeClr val="bg1"/>
                </a:solidFill>
              </a:rPr>
              <a:t> </a:t>
            </a:r>
            <a:r>
              <a:rPr lang="da-DK" sz="6000" dirty="0" err="1">
                <a:solidFill>
                  <a:schemeClr val="bg1"/>
                </a:solidFill>
              </a:rPr>
              <a:t>needs</a:t>
            </a:r>
            <a:r>
              <a:rPr lang="da-DK" sz="6000" dirty="0">
                <a:solidFill>
                  <a:schemeClr val="bg1"/>
                </a:solidFill>
              </a:rPr>
              <a:t> to </a:t>
            </a:r>
            <a:r>
              <a:rPr lang="da-DK" sz="6000" dirty="0" err="1">
                <a:solidFill>
                  <a:schemeClr val="bg1"/>
                </a:solidFill>
              </a:rPr>
              <a:t>change</a:t>
            </a:r>
            <a:r>
              <a:rPr lang="da-DK" sz="6000" dirty="0">
                <a:solidFill>
                  <a:schemeClr val="bg1"/>
                </a:solidFill>
              </a:rPr>
              <a:t> is an </a:t>
            </a:r>
            <a:r>
              <a:rPr lang="da-DK" sz="6000" dirty="0" err="1">
                <a:solidFill>
                  <a:schemeClr val="bg1"/>
                </a:solidFill>
              </a:rPr>
              <a:t>entire</a:t>
            </a:r>
            <a:r>
              <a:rPr lang="da-DK" sz="6000" dirty="0">
                <a:solidFill>
                  <a:schemeClr val="bg1"/>
                </a:solidFill>
              </a:rPr>
              <a:t> </a:t>
            </a:r>
            <a:r>
              <a:rPr lang="da-DK" sz="6000" dirty="0" err="1">
                <a:solidFill>
                  <a:schemeClr val="bg1"/>
                </a:solidFill>
              </a:rPr>
              <a:t>way</a:t>
            </a:r>
            <a:r>
              <a:rPr lang="da-DK" sz="6000" dirty="0">
                <a:solidFill>
                  <a:schemeClr val="bg1"/>
                </a:solidFill>
              </a:rPr>
              <a:t> of </a:t>
            </a:r>
            <a:r>
              <a:rPr lang="da-DK" sz="6000" dirty="0" err="1">
                <a:solidFill>
                  <a:schemeClr val="bg1"/>
                </a:solidFill>
              </a:rPr>
              <a:t>life</a:t>
            </a:r>
            <a:r>
              <a:rPr lang="da-DK" sz="6000" dirty="0">
                <a:solidFill>
                  <a:schemeClr val="bg1"/>
                </a:solidFill>
              </a:rPr>
              <a:t> and a </a:t>
            </a:r>
            <a:r>
              <a:rPr lang="da-DK" sz="6000" dirty="0" err="1">
                <a:solidFill>
                  <a:schemeClr val="bg1"/>
                </a:solidFill>
              </a:rPr>
              <a:t>whole</a:t>
            </a:r>
            <a:r>
              <a:rPr lang="da-DK" sz="6000" dirty="0">
                <a:solidFill>
                  <a:schemeClr val="bg1"/>
                </a:solidFill>
              </a:rPr>
              <a:t> style of </a:t>
            </a:r>
            <a:r>
              <a:rPr lang="da-DK" sz="6000" dirty="0" err="1">
                <a:solidFill>
                  <a:schemeClr val="bg1"/>
                </a:solidFill>
              </a:rPr>
              <a:t>world</a:t>
            </a:r>
            <a:r>
              <a:rPr lang="da-DK" sz="6000" dirty="0">
                <a:solidFill>
                  <a:schemeClr val="bg1"/>
                </a:solidFill>
              </a:rPr>
              <a:t> </a:t>
            </a:r>
            <a:r>
              <a:rPr lang="da-DK" sz="6000" dirty="0" err="1">
                <a:solidFill>
                  <a:schemeClr val="bg1"/>
                </a:solidFill>
              </a:rPr>
              <a:t>making</a:t>
            </a:r>
            <a:r>
              <a:rPr lang="da-DK" sz="6000" dirty="0">
                <a:solidFill>
                  <a:schemeClr val="bg1"/>
                </a:solidFill>
              </a:rPr>
              <a:t>’ </a:t>
            </a:r>
            <a:r>
              <a:rPr lang="en-DK" dirty="0">
                <a:solidFill>
                  <a:schemeClr val="bg1"/>
                </a:solidFill>
              </a:rPr>
              <a:t>(Escobar, 2018)</a:t>
            </a:r>
          </a:p>
        </p:txBody>
      </p:sp>
    </p:spTree>
    <p:extLst>
      <p:ext uri="{BB962C8B-B14F-4D97-AF65-F5344CB8AC3E}">
        <p14:creationId xmlns:p14="http://schemas.microsoft.com/office/powerpoint/2010/main" val="2312143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949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8F71-0AA7-2CD5-04B5-B83639DEC064}"/>
              </a:ext>
            </a:extLst>
          </p:cNvPr>
          <p:cNvSpPr>
            <a:spLocks noGrp="1"/>
          </p:cNvSpPr>
          <p:nvPr>
            <p:ph type="title"/>
          </p:nvPr>
        </p:nvSpPr>
        <p:spPr>
          <a:xfrm>
            <a:off x="5357812" y="985838"/>
            <a:ext cx="5989637" cy="4857750"/>
          </a:xfrm>
        </p:spPr>
        <p:txBody>
          <a:bodyPr>
            <a:noAutofit/>
          </a:bodyPr>
          <a:lstStyle/>
          <a:p>
            <a:r>
              <a:rPr lang="en-GB" sz="4400" dirty="0">
                <a:solidFill>
                  <a:schemeClr val="bg1"/>
                </a:solidFill>
              </a:rPr>
              <a:t>‘Design must un-design its own designing, but in so doing, it cannot make this a design project. In short: design must become unrecognisable to itself’ (Fry &amp; </a:t>
            </a:r>
            <a:r>
              <a:rPr lang="en-GB" sz="4400" dirty="0" err="1">
                <a:solidFill>
                  <a:schemeClr val="bg1"/>
                </a:solidFill>
              </a:rPr>
              <a:t>Nocek</a:t>
            </a:r>
            <a:r>
              <a:rPr lang="en-GB" sz="4400" dirty="0">
                <a:solidFill>
                  <a:schemeClr val="bg1"/>
                </a:solidFill>
              </a:rPr>
              <a:t>, 2022</a:t>
            </a:r>
            <a:r>
              <a:rPr lang="en-DK" sz="1600" dirty="0">
                <a:solidFill>
                  <a:schemeClr val="bg1"/>
                </a:solidFill>
              </a:rPr>
              <a:t>)</a:t>
            </a:r>
            <a:endParaRPr lang="en-DK" sz="4400" dirty="0">
              <a:solidFill>
                <a:schemeClr val="bg1"/>
              </a:solidFill>
            </a:endParaRPr>
          </a:p>
        </p:txBody>
      </p:sp>
      <p:sp>
        <p:nvSpPr>
          <p:cNvPr id="3" name="Text Placeholder 2">
            <a:extLst>
              <a:ext uri="{FF2B5EF4-FFF2-40B4-BE49-F238E27FC236}">
                <a16:creationId xmlns:a16="http://schemas.microsoft.com/office/drawing/2014/main" id="{C45ECEC1-A5C0-9C0E-01D5-59887C432D69}"/>
              </a:ext>
            </a:extLst>
          </p:cNvPr>
          <p:cNvSpPr>
            <a:spLocks noGrp="1"/>
          </p:cNvSpPr>
          <p:nvPr>
            <p:ph type="body" idx="1"/>
          </p:nvPr>
        </p:nvSpPr>
        <p:spPr/>
        <p:txBody>
          <a:bodyPr/>
          <a:lstStyle/>
          <a:p>
            <a:endParaRPr lang="en-DK" dirty="0"/>
          </a:p>
        </p:txBody>
      </p:sp>
      <p:pic>
        <p:nvPicPr>
          <p:cNvPr id="7" name="Picture 6" descr="A book cover of a design in crisis&#10;&#10;Description automatically generated">
            <a:extLst>
              <a:ext uri="{FF2B5EF4-FFF2-40B4-BE49-F238E27FC236}">
                <a16:creationId xmlns:a16="http://schemas.microsoft.com/office/drawing/2014/main" id="{E8C66D6A-3A97-1ED9-EF3D-DEFE5DF79737}"/>
              </a:ext>
            </a:extLst>
          </p:cNvPr>
          <p:cNvPicPr>
            <a:picLocks noChangeAspect="1"/>
          </p:cNvPicPr>
          <p:nvPr/>
        </p:nvPicPr>
        <p:blipFill>
          <a:blip r:embed="rId3"/>
          <a:stretch>
            <a:fillRect/>
          </a:stretch>
        </p:blipFill>
        <p:spPr>
          <a:xfrm>
            <a:off x="346075" y="254000"/>
            <a:ext cx="4229100" cy="6350000"/>
          </a:xfrm>
          <a:prstGeom prst="rect">
            <a:avLst/>
          </a:prstGeom>
        </p:spPr>
      </p:pic>
    </p:spTree>
    <p:extLst>
      <p:ext uri="{BB962C8B-B14F-4D97-AF65-F5344CB8AC3E}">
        <p14:creationId xmlns:p14="http://schemas.microsoft.com/office/powerpoint/2010/main" val="2047015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9A08B"/>
        </a:solidFill>
        <a:effectLst/>
      </p:bgPr>
    </p:bg>
    <p:spTree>
      <p:nvGrpSpPr>
        <p:cNvPr id="1" name=""/>
        <p:cNvGrpSpPr/>
        <p:nvPr/>
      </p:nvGrpSpPr>
      <p:grpSpPr>
        <a:xfrm>
          <a:off x="0" y="0"/>
          <a:ext cx="0" cy="0"/>
          <a:chOff x="0" y="0"/>
          <a:chExt cx="0" cy="0"/>
        </a:xfrm>
      </p:grpSpPr>
      <p:pic>
        <p:nvPicPr>
          <p:cNvPr id="7" name="Picture 6" descr="A person with green powder in his hand&#10;&#10;Description automatically generated">
            <a:extLst>
              <a:ext uri="{FF2B5EF4-FFF2-40B4-BE49-F238E27FC236}">
                <a16:creationId xmlns:a16="http://schemas.microsoft.com/office/drawing/2014/main" id="{D5884D3D-7597-D8D0-BBCE-ED8DBEA16A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4706">
            <a:off x="6396610" y="-3999607"/>
            <a:ext cx="7929846" cy="11218661"/>
          </a:xfrm>
          <a:prstGeom prst="rect">
            <a:avLst/>
          </a:prstGeom>
        </p:spPr>
      </p:pic>
      <p:sp>
        <p:nvSpPr>
          <p:cNvPr id="2" name="Title 1">
            <a:extLst>
              <a:ext uri="{FF2B5EF4-FFF2-40B4-BE49-F238E27FC236}">
                <a16:creationId xmlns:a16="http://schemas.microsoft.com/office/drawing/2014/main" id="{4A8023B4-B874-8F8B-596D-38B117B70F83}"/>
              </a:ext>
            </a:extLst>
          </p:cNvPr>
          <p:cNvSpPr>
            <a:spLocks noGrp="1"/>
          </p:cNvSpPr>
          <p:nvPr>
            <p:ph type="title"/>
          </p:nvPr>
        </p:nvSpPr>
        <p:spPr>
          <a:xfrm>
            <a:off x="300038" y="1148862"/>
            <a:ext cx="6286500" cy="4909038"/>
          </a:xfrm>
        </p:spPr>
        <p:txBody>
          <a:bodyPr>
            <a:noAutofit/>
          </a:bodyPr>
          <a:lstStyle/>
          <a:p>
            <a:r>
              <a:rPr lang="en-DK" sz="5400" dirty="0">
                <a:solidFill>
                  <a:schemeClr val="bg1"/>
                </a:solidFill>
              </a:rPr>
              <a:t>If </a:t>
            </a:r>
            <a:r>
              <a:rPr lang="en-DK" sz="5400" i="1" dirty="0">
                <a:solidFill>
                  <a:schemeClr val="bg1"/>
                </a:solidFill>
              </a:rPr>
              <a:t>everything</a:t>
            </a:r>
            <a:r>
              <a:rPr lang="en-DK" sz="5400" dirty="0">
                <a:solidFill>
                  <a:schemeClr val="bg1"/>
                </a:solidFill>
              </a:rPr>
              <a:t> has to change, and if design must become unrecognisable to itself  – where does that leave </a:t>
            </a:r>
            <a:r>
              <a:rPr lang="en-DK" sz="5400" i="1" dirty="0">
                <a:solidFill>
                  <a:schemeClr val="bg1"/>
                </a:solidFill>
              </a:rPr>
              <a:t>me</a:t>
            </a:r>
            <a:r>
              <a:rPr lang="en-DK" sz="5400" dirty="0">
                <a:solidFill>
                  <a:schemeClr val="bg1"/>
                </a:solidFill>
              </a:rPr>
              <a:t>?</a:t>
            </a:r>
          </a:p>
        </p:txBody>
      </p:sp>
    </p:spTree>
    <p:extLst>
      <p:ext uri="{BB962C8B-B14F-4D97-AF65-F5344CB8AC3E}">
        <p14:creationId xmlns:p14="http://schemas.microsoft.com/office/powerpoint/2010/main" val="1225085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using a machine to cut a piece of wood&#10;&#10;Description automatically generated">
            <a:extLst>
              <a:ext uri="{FF2B5EF4-FFF2-40B4-BE49-F238E27FC236}">
                <a16:creationId xmlns:a16="http://schemas.microsoft.com/office/drawing/2014/main" id="{50EDDB3B-78F4-6D82-9B59-09C18488BC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2" name="Title 1">
            <a:extLst>
              <a:ext uri="{FF2B5EF4-FFF2-40B4-BE49-F238E27FC236}">
                <a16:creationId xmlns:a16="http://schemas.microsoft.com/office/drawing/2014/main" id="{263A39CB-0E4A-390D-101C-18B7217D49C6}"/>
              </a:ext>
            </a:extLst>
          </p:cNvPr>
          <p:cNvSpPr>
            <a:spLocks noGrp="1"/>
          </p:cNvSpPr>
          <p:nvPr>
            <p:ph type="title"/>
          </p:nvPr>
        </p:nvSpPr>
        <p:spPr>
          <a:xfrm>
            <a:off x="4718050" y="3429000"/>
            <a:ext cx="7461250" cy="3205162"/>
          </a:xfrm>
          <a:solidFill>
            <a:srgbClr val="FE4534">
              <a:alpha val="70000"/>
            </a:srgbClr>
          </a:solidFill>
        </p:spPr>
        <p:txBody>
          <a:bodyPr>
            <a:normAutofit fontScale="90000"/>
          </a:bodyPr>
          <a:lstStyle/>
          <a:p>
            <a:r>
              <a:rPr lang="en-DK" dirty="0">
                <a:solidFill>
                  <a:schemeClr val="bg1"/>
                </a:solidFill>
              </a:rPr>
              <a:t>What happens if a design research project drifts by following and enhancing the </a:t>
            </a:r>
            <a:r>
              <a:rPr lang="en-DK" i="1" dirty="0">
                <a:solidFill>
                  <a:schemeClr val="bg1"/>
                </a:solidFill>
              </a:rPr>
              <a:t>frictions</a:t>
            </a:r>
            <a:r>
              <a:rPr lang="en-DK" dirty="0">
                <a:solidFill>
                  <a:schemeClr val="bg1"/>
                </a:solidFill>
              </a:rPr>
              <a:t>?</a:t>
            </a:r>
          </a:p>
        </p:txBody>
      </p:sp>
      <p:sp>
        <p:nvSpPr>
          <p:cNvPr id="6" name="Text Placeholder 5">
            <a:extLst>
              <a:ext uri="{FF2B5EF4-FFF2-40B4-BE49-F238E27FC236}">
                <a16:creationId xmlns:a16="http://schemas.microsoft.com/office/drawing/2014/main" id="{BB706470-8DEE-B83A-8B40-8796611EE834}"/>
              </a:ext>
            </a:extLst>
          </p:cNvPr>
          <p:cNvSpPr>
            <a:spLocks noGrp="1"/>
          </p:cNvSpPr>
          <p:nvPr>
            <p:ph type="body" idx="1"/>
          </p:nvPr>
        </p:nvSpPr>
        <p:spPr/>
        <p:txBody>
          <a:bodyPr/>
          <a:lstStyle/>
          <a:p>
            <a:endParaRPr lang="en-DK"/>
          </a:p>
        </p:txBody>
      </p:sp>
    </p:spTree>
    <p:extLst>
      <p:ext uri="{BB962C8B-B14F-4D97-AF65-F5344CB8AC3E}">
        <p14:creationId xmlns:p14="http://schemas.microsoft.com/office/powerpoint/2010/main" val="231730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drilling into a can&#10;&#10;Description automatically generated">
            <a:extLst>
              <a:ext uri="{FF2B5EF4-FFF2-40B4-BE49-F238E27FC236}">
                <a16:creationId xmlns:a16="http://schemas.microsoft.com/office/drawing/2014/main" id="{A96B6108-96F8-A6C9-ACED-8DED606660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AEE950-2601-D33D-5B3E-6646056BF83F}"/>
              </a:ext>
            </a:extLst>
          </p:cNvPr>
          <p:cNvSpPr>
            <a:spLocks noGrp="1"/>
          </p:cNvSpPr>
          <p:nvPr>
            <p:ph type="title"/>
          </p:nvPr>
        </p:nvSpPr>
        <p:spPr>
          <a:xfrm>
            <a:off x="695325" y="3821113"/>
            <a:ext cx="5251450" cy="2033587"/>
          </a:xfrm>
          <a:solidFill>
            <a:srgbClr val="7C0829">
              <a:alpha val="70000"/>
            </a:srgbClr>
          </a:solidFill>
        </p:spPr>
        <p:txBody>
          <a:bodyPr/>
          <a:lstStyle/>
          <a:p>
            <a:r>
              <a:rPr lang="en-DK" dirty="0">
                <a:solidFill>
                  <a:schemeClr val="bg1"/>
                </a:solidFill>
              </a:rPr>
              <a:t>Friction with materials</a:t>
            </a:r>
          </a:p>
        </p:txBody>
      </p:sp>
    </p:spTree>
    <p:extLst>
      <p:ext uri="{BB962C8B-B14F-4D97-AF65-F5344CB8AC3E}">
        <p14:creationId xmlns:p14="http://schemas.microsoft.com/office/powerpoint/2010/main" val="68854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book&#10;&#10;Description automatically generated">
            <a:extLst>
              <a:ext uri="{FF2B5EF4-FFF2-40B4-BE49-F238E27FC236}">
                <a16:creationId xmlns:a16="http://schemas.microsoft.com/office/drawing/2014/main" id="{2E581D23-3AC2-2114-3865-F1B4A6D78D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267093"/>
            <a:ext cx="12192000" cy="8125093"/>
          </a:xfrm>
          <a:prstGeom prst="rect">
            <a:avLst/>
          </a:prstGeom>
        </p:spPr>
      </p:pic>
      <p:sp>
        <p:nvSpPr>
          <p:cNvPr id="2" name="Title 1">
            <a:extLst>
              <a:ext uri="{FF2B5EF4-FFF2-40B4-BE49-F238E27FC236}">
                <a16:creationId xmlns:a16="http://schemas.microsoft.com/office/drawing/2014/main" id="{D9AEE950-2601-D33D-5B3E-6646056BF83F}"/>
              </a:ext>
            </a:extLst>
          </p:cNvPr>
          <p:cNvSpPr>
            <a:spLocks noGrp="1"/>
          </p:cNvSpPr>
          <p:nvPr>
            <p:ph type="title"/>
          </p:nvPr>
        </p:nvSpPr>
        <p:spPr>
          <a:xfrm>
            <a:off x="5386388" y="2814638"/>
            <a:ext cx="5961062" cy="1747837"/>
          </a:xfrm>
          <a:solidFill>
            <a:srgbClr val="E1B97B">
              <a:alpha val="70000"/>
            </a:srgbClr>
          </a:solidFill>
        </p:spPr>
        <p:txBody>
          <a:bodyPr/>
          <a:lstStyle/>
          <a:p>
            <a:r>
              <a:rPr lang="en-DK" dirty="0">
                <a:solidFill>
                  <a:schemeClr val="bg1"/>
                </a:solidFill>
              </a:rPr>
              <a:t>Friction with (design) research</a:t>
            </a:r>
          </a:p>
        </p:txBody>
      </p:sp>
      <p:sp>
        <p:nvSpPr>
          <p:cNvPr id="3" name="Text Placeholder 2">
            <a:extLst>
              <a:ext uri="{FF2B5EF4-FFF2-40B4-BE49-F238E27FC236}">
                <a16:creationId xmlns:a16="http://schemas.microsoft.com/office/drawing/2014/main" id="{EBBBEE6C-9F36-5915-BFFA-AF21C44004FA}"/>
              </a:ext>
            </a:extLst>
          </p:cNvPr>
          <p:cNvSpPr>
            <a:spLocks noGrp="1"/>
          </p:cNvSpPr>
          <p:nvPr>
            <p:ph type="body" idx="1"/>
          </p:nvPr>
        </p:nvSpPr>
        <p:spPr>
          <a:xfrm>
            <a:off x="5386386" y="4589463"/>
            <a:ext cx="5961063" cy="1500187"/>
          </a:xfrm>
          <a:solidFill>
            <a:srgbClr val="E1B97B">
              <a:alpha val="70000"/>
            </a:srgbClr>
          </a:solidFill>
        </p:spPr>
        <p:txBody>
          <a:bodyPr/>
          <a:lstStyle/>
          <a:p>
            <a:r>
              <a:rPr lang="en-DK" dirty="0">
                <a:solidFill>
                  <a:schemeClr val="bg1"/>
                </a:solidFill>
              </a:rPr>
              <a:t>‘</a:t>
            </a:r>
            <a:r>
              <a:rPr lang="en-GB" dirty="0">
                <a:solidFill>
                  <a:schemeClr val="bg1"/>
                </a:solidFill>
              </a:rPr>
              <a:t>Design has long been a practice of smoothing away the rough edges of the world'</a:t>
            </a:r>
            <a:endParaRPr lang="en-DK" dirty="0">
              <a:solidFill>
                <a:schemeClr val="bg1"/>
              </a:solidFill>
            </a:endParaRPr>
          </a:p>
        </p:txBody>
      </p:sp>
    </p:spTree>
    <p:extLst>
      <p:ext uri="{BB962C8B-B14F-4D97-AF65-F5344CB8AC3E}">
        <p14:creationId xmlns:p14="http://schemas.microsoft.com/office/powerpoint/2010/main" val="338559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7B7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E950-2601-D33D-5B3E-6646056BF83F}"/>
              </a:ext>
            </a:extLst>
          </p:cNvPr>
          <p:cNvSpPr>
            <a:spLocks noGrp="1"/>
          </p:cNvSpPr>
          <p:nvPr>
            <p:ph type="title"/>
          </p:nvPr>
        </p:nvSpPr>
        <p:spPr>
          <a:xfrm>
            <a:off x="6940550" y="1852613"/>
            <a:ext cx="5251450" cy="4048125"/>
          </a:xfrm>
        </p:spPr>
        <p:txBody>
          <a:bodyPr>
            <a:normAutofit/>
          </a:bodyPr>
          <a:lstStyle/>
          <a:p>
            <a:r>
              <a:rPr lang="en-DK" sz="6600" dirty="0">
                <a:solidFill>
                  <a:schemeClr val="bg1"/>
                </a:solidFill>
              </a:rPr>
              <a:t>Rational discourse – </a:t>
            </a:r>
            <a:br>
              <a:rPr lang="en-DK" sz="6600" dirty="0">
                <a:solidFill>
                  <a:schemeClr val="bg1"/>
                </a:solidFill>
              </a:rPr>
            </a:br>
            <a:r>
              <a:rPr lang="en-DK" sz="6600" dirty="0">
                <a:solidFill>
                  <a:schemeClr val="bg1"/>
                </a:solidFill>
              </a:rPr>
              <a:t>on stolen land?</a:t>
            </a:r>
          </a:p>
        </p:txBody>
      </p:sp>
      <p:sp>
        <p:nvSpPr>
          <p:cNvPr id="3" name="Text Placeholder 2">
            <a:extLst>
              <a:ext uri="{FF2B5EF4-FFF2-40B4-BE49-F238E27FC236}">
                <a16:creationId xmlns:a16="http://schemas.microsoft.com/office/drawing/2014/main" id="{EBBBEE6C-9F36-5915-BFFA-AF21C44004FA}"/>
              </a:ext>
            </a:extLst>
          </p:cNvPr>
          <p:cNvSpPr>
            <a:spLocks noGrp="1"/>
          </p:cNvSpPr>
          <p:nvPr>
            <p:ph type="body" idx="1"/>
          </p:nvPr>
        </p:nvSpPr>
        <p:spPr/>
        <p:txBody>
          <a:bodyPr/>
          <a:lstStyle/>
          <a:p>
            <a:endParaRPr lang="en-DK" dirty="0"/>
          </a:p>
        </p:txBody>
      </p:sp>
      <p:pic>
        <p:nvPicPr>
          <p:cNvPr id="5" name="Picture 4">
            <a:extLst>
              <a:ext uri="{FF2B5EF4-FFF2-40B4-BE49-F238E27FC236}">
                <a16:creationId xmlns:a16="http://schemas.microsoft.com/office/drawing/2014/main" id="{5EB404A7-6F30-E55E-30CD-393CC2E64B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627267">
            <a:off x="-1256253" y="73178"/>
            <a:ext cx="8290440" cy="6217830"/>
          </a:xfrm>
          <a:prstGeom prst="rect">
            <a:avLst/>
          </a:prstGeom>
        </p:spPr>
      </p:pic>
    </p:spTree>
    <p:extLst>
      <p:ext uri="{BB962C8B-B14F-4D97-AF65-F5344CB8AC3E}">
        <p14:creationId xmlns:p14="http://schemas.microsoft.com/office/powerpoint/2010/main" val="193933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dboard sign on a pole&#10;&#10;Description automatically generated">
            <a:extLst>
              <a:ext uri="{FF2B5EF4-FFF2-40B4-BE49-F238E27FC236}">
                <a16:creationId xmlns:a16="http://schemas.microsoft.com/office/drawing/2014/main" id="{B96D75FE-1E8C-DBD4-95E8-5F54B6C90679}"/>
              </a:ext>
            </a:extLst>
          </p:cNvPr>
          <p:cNvPicPr>
            <a:picLocks noChangeAspect="1"/>
          </p:cNvPicPr>
          <p:nvPr/>
        </p:nvPicPr>
        <p:blipFill>
          <a:blip r:embed="rId3"/>
          <a:stretch>
            <a:fillRect/>
          </a:stretch>
        </p:blipFill>
        <p:spPr>
          <a:xfrm>
            <a:off x="0" y="-1164493"/>
            <a:ext cx="13938739" cy="9292493"/>
          </a:xfrm>
          <a:prstGeom prst="rect">
            <a:avLst/>
          </a:prstGeom>
        </p:spPr>
      </p:pic>
      <p:sp>
        <p:nvSpPr>
          <p:cNvPr id="2" name="Title 1">
            <a:extLst>
              <a:ext uri="{FF2B5EF4-FFF2-40B4-BE49-F238E27FC236}">
                <a16:creationId xmlns:a16="http://schemas.microsoft.com/office/drawing/2014/main" id="{8F1BF56F-8BDE-6491-AFEA-FDF6DBEDE781}"/>
              </a:ext>
            </a:extLst>
          </p:cNvPr>
          <p:cNvSpPr>
            <a:spLocks noGrp="1"/>
          </p:cNvSpPr>
          <p:nvPr>
            <p:ph type="title"/>
          </p:nvPr>
        </p:nvSpPr>
        <p:spPr>
          <a:xfrm>
            <a:off x="1431924" y="1266092"/>
            <a:ext cx="4664075" cy="3053495"/>
          </a:xfrm>
          <a:solidFill>
            <a:srgbClr val="DAC0AB">
              <a:alpha val="70000"/>
            </a:srgbClr>
          </a:solidFill>
        </p:spPr>
        <p:txBody>
          <a:bodyPr>
            <a:normAutofit fontScale="90000"/>
          </a:bodyPr>
          <a:lstStyle/>
          <a:p>
            <a:r>
              <a:rPr lang="en-DK" dirty="0">
                <a:solidFill>
                  <a:schemeClr val="bg1"/>
                </a:solidFill>
              </a:rPr>
              <a:t>Sensing Ontological Friction in the Borderlands</a:t>
            </a:r>
          </a:p>
        </p:txBody>
      </p:sp>
      <p:sp>
        <p:nvSpPr>
          <p:cNvPr id="6" name="Text Placeholder 5">
            <a:extLst>
              <a:ext uri="{FF2B5EF4-FFF2-40B4-BE49-F238E27FC236}">
                <a16:creationId xmlns:a16="http://schemas.microsoft.com/office/drawing/2014/main" id="{7378205A-2682-94DF-142F-017A223AEDE5}"/>
              </a:ext>
            </a:extLst>
          </p:cNvPr>
          <p:cNvSpPr>
            <a:spLocks noGrp="1"/>
          </p:cNvSpPr>
          <p:nvPr>
            <p:ph type="body" idx="1"/>
          </p:nvPr>
        </p:nvSpPr>
        <p:spPr>
          <a:xfrm>
            <a:off x="1431924" y="4589463"/>
            <a:ext cx="9915525" cy="1500187"/>
          </a:xfrm>
          <a:solidFill>
            <a:srgbClr val="DAC0AB">
              <a:alpha val="70000"/>
            </a:srgbClr>
          </a:solidFill>
        </p:spPr>
        <p:txBody>
          <a:bodyPr>
            <a:normAutofit lnSpcReduction="10000"/>
          </a:bodyPr>
          <a:lstStyle/>
          <a:p>
            <a:r>
              <a:rPr lang="en-GB" sz="2800" dirty="0">
                <a:solidFill>
                  <a:schemeClr val="bg1"/>
                </a:solidFill>
              </a:rPr>
              <a:t>‘something that invades your emotions, and your body responds to it, dictating to the mind what the mind must start thinking, changing its direction, shifting the geography of reasoning’ (</a:t>
            </a:r>
            <a:r>
              <a:rPr lang="en-GB" sz="2800" dirty="0" err="1">
                <a:solidFill>
                  <a:schemeClr val="bg1"/>
                </a:solidFill>
              </a:rPr>
              <a:t>Mignolo</a:t>
            </a:r>
            <a:r>
              <a:rPr lang="en-GB" sz="2800" dirty="0">
                <a:solidFill>
                  <a:schemeClr val="bg1"/>
                </a:solidFill>
              </a:rPr>
              <a:t>, 2018). </a:t>
            </a:r>
            <a:endParaRPr lang="en-DK" sz="2800" dirty="0">
              <a:solidFill>
                <a:schemeClr val="bg1"/>
              </a:solidFill>
            </a:endParaRPr>
          </a:p>
        </p:txBody>
      </p:sp>
    </p:spTree>
    <p:extLst>
      <p:ext uri="{BB962C8B-B14F-4D97-AF65-F5344CB8AC3E}">
        <p14:creationId xmlns:p14="http://schemas.microsoft.com/office/powerpoint/2010/main" val="4137733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2002</Words>
  <Application>Microsoft Macintosh PowerPoint</Application>
  <PresentationFormat>Widescreen</PresentationFormat>
  <Paragraphs>80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Drifting by Friction –  Playing with Ontologies of Design</vt:lpstr>
      <vt:lpstr>‘what needs to change is an entire way of life and a whole style of world making’ (Escobar, 2018)</vt:lpstr>
      <vt:lpstr>‘Design must un-design its own designing, but in so doing, it cannot make this a design project. In short: design must become unrecognisable to itself’ (Fry &amp; Nocek, 2022)</vt:lpstr>
      <vt:lpstr>If everything has to change, and if design must become unrecognisable to itself  – where does that leave me?</vt:lpstr>
      <vt:lpstr>What happens if a design research project drifts by following and enhancing the frictions?</vt:lpstr>
      <vt:lpstr>Friction with materials</vt:lpstr>
      <vt:lpstr>Friction with (design) research</vt:lpstr>
      <vt:lpstr>Rational discourse –  on stolen land?</vt:lpstr>
      <vt:lpstr>Sensing Ontological Friction in the Borderlands</vt:lpstr>
      <vt:lpstr>Playing with friction</vt:lpstr>
      <vt:lpstr>Love and collective courage</vt:lpstr>
      <vt:lpstr>Link to my thesis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Drifting by Friction –  Playing with Ontologies of Design</dc:title>
  <dc:creator>Mathias Poulsen</dc:creator>
  <cp:lastModifiedBy>Mathias Poulsen</cp:lastModifiedBy>
  <cp:revision>2</cp:revision>
  <dcterms:created xsi:type="dcterms:W3CDTF">2024-06-10T19:55:53Z</dcterms:created>
  <dcterms:modified xsi:type="dcterms:W3CDTF">2024-06-29T18:48:06Z</dcterms:modified>
</cp:coreProperties>
</file>